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3"/>
  </p:notesMasterIdLst>
  <p:sldIdLst>
    <p:sldId id="261" r:id="rId3"/>
    <p:sldId id="361" r:id="rId4"/>
    <p:sldId id="268" r:id="rId5"/>
    <p:sldId id="427" r:id="rId6"/>
    <p:sldId id="314" r:id="rId7"/>
    <p:sldId id="424" r:id="rId8"/>
    <p:sldId id="425" r:id="rId9"/>
    <p:sldId id="426" r:id="rId10"/>
    <p:sldId id="431" r:id="rId11"/>
    <p:sldId id="432" r:id="rId12"/>
    <p:sldId id="42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70" r:id="rId23"/>
    <p:sldId id="471" r:id="rId24"/>
    <p:sldId id="459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454" r:id="rId36"/>
    <p:sldId id="317" r:id="rId37"/>
    <p:sldId id="452" r:id="rId38"/>
    <p:sldId id="464" r:id="rId39"/>
    <p:sldId id="461" r:id="rId40"/>
    <p:sldId id="341" r:id="rId41"/>
    <p:sldId id="398" r:id="rId42"/>
    <p:sldId id="400" r:id="rId43"/>
    <p:sldId id="428" r:id="rId44"/>
    <p:sldId id="429" r:id="rId45"/>
    <p:sldId id="446" r:id="rId46"/>
    <p:sldId id="465" r:id="rId47"/>
    <p:sldId id="467" r:id="rId48"/>
    <p:sldId id="468" r:id="rId49"/>
    <p:sldId id="469" r:id="rId50"/>
    <p:sldId id="358" r:id="rId51"/>
    <p:sldId id="360" r:id="rId5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62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953" autoAdjust="0"/>
    <p:restoredTop sz="94660"/>
  </p:normalViewPr>
  <p:slideViewPr>
    <p:cSldViewPr>
      <p:cViewPr varScale="1">
        <p:scale>
          <a:sx n="54" d="100"/>
          <a:sy n="54" d="100"/>
        </p:scale>
        <p:origin x="-7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8BCAD-D586-4E1A-BBE7-C82195F8FD64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33CDD394-918F-427B-A6AB-20B3F6288E13}">
      <dgm:prSet phldrT="[Text]" custT="1"/>
      <dgm:spPr>
        <a:solidFill>
          <a:schemeClr val="accent3">
            <a:lumMod val="50000"/>
            <a:alpha val="50000"/>
          </a:schemeClr>
        </a:solidFill>
      </dgm:spPr>
      <dgm:t>
        <a:bodyPr lIns="0" tIns="72000" bIns="216000" anchor="b"/>
        <a:lstStyle/>
        <a:p>
          <a:r>
            <a:rPr lang="de-CH" sz="2400" dirty="0" err="1" smtClean="0"/>
            <a:t>Inner</a:t>
          </a:r>
          <a:r>
            <a:rPr lang="de-CH" sz="2400" dirty="0" smtClean="0"/>
            <a:t> </a:t>
          </a:r>
          <a:r>
            <a:rPr lang="de-CH" sz="2400" dirty="0" err="1" smtClean="0"/>
            <a:t>world</a:t>
          </a:r>
          <a:endParaRPr lang="de-CH" sz="2400" dirty="0"/>
        </a:p>
      </dgm:t>
    </dgm:pt>
    <dgm:pt modelId="{D427DC70-EA58-48C3-B705-3570C7DA25A6}" type="parTrans" cxnId="{A7CA2FE8-0F17-4AB2-A7AC-2A0F6E6C3674}">
      <dgm:prSet/>
      <dgm:spPr/>
      <dgm:t>
        <a:bodyPr/>
        <a:lstStyle/>
        <a:p>
          <a:endParaRPr lang="de-CH"/>
        </a:p>
      </dgm:t>
    </dgm:pt>
    <dgm:pt modelId="{ABC4EE88-2E21-4200-8BCF-62AF5452158F}" type="sibTrans" cxnId="{A7CA2FE8-0F17-4AB2-A7AC-2A0F6E6C3674}">
      <dgm:prSet/>
      <dgm:spPr/>
      <dgm:t>
        <a:bodyPr/>
        <a:lstStyle/>
        <a:p>
          <a:endParaRPr lang="de-CH"/>
        </a:p>
      </dgm:t>
    </dgm:pt>
    <dgm:pt modelId="{544B8067-2979-497B-B6BA-1EB4DCA66B84}">
      <dgm:prSet phldrT="[Text]" custT="1"/>
      <dgm:spPr>
        <a:solidFill>
          <a:schemeClr val="accent3">
            <a:lumMod val="60000"/>
            <a:lumOff val="40000"/>
            <a:alpha val="50000"/>
          </a:schemeClr>
        </a:solidFill>
        <a:ln>
          <a:noFill/>
        </a:ln>
      </dgm:spPr>
      <dgm:t>
        <a:bodyPr bIns="216000" anchor="b"/>
        <a:lstStyle/>
        <a:p>
          <a:r>
            <a:rPr lang="de-CH" sz="2400" dirty="0" err="1" smtClean="0"/>
            <a:t>Outer</a:t>
          </a:r>
          <a:r>
            <a:rPr lang="de-CH" sz="2400" dirty="0" smtClean="0"/>
            <a:t> </a:t>
          </a:r>
          <a:r>
            <a:rPr lang="de-CH" sz="2400" dirty="0" err="1" smtClean="0"/>
            <a:t>world</a:t>
          </a:r>
          <a:endParaRPr lang="de-CH" sz="2400" dirty="0"/>
        </a:p>
      </dgm:t>
    </dgm:pt>
    <dgm:pt modelId="{6EA19E53-0241-41E3-ADBD-F666C4595098}" type="parTrans" cxnId="{CA05AA69-A1EE-4FFA-8AF1-9495E4E50E74}">
      <dgm:prSet/>
      <dgm:spPr/>
      <dgm:t>
        <a:bodyPr/>
        <a:lstStyle/>
        <a:p>
          <a:endParaRPr lang="de-CH"/>
        </a:p>
      </dgm:t>
    </dgm:pt>
    <dgm:pt modelId="{74116E4B-BEB0-4057-89F6-DFF550A3C442}" type="sibTrans" cxnId="{CA05AA69-A1EE-4FFA-8AF1-9495E4E50E74}">
      <dgm:prSet/>
      <dgm:spPr/>
      <dgm:t>
        <a:bodyPr/>
        <a:lstStyle/>
        <a:p>
          <a:endParaRPr lang="de-CH"/>
        </a:p>
      </dgm:t>
    </dgm:pt>
    <dgm:pt modelId="{6AD5FF4C-24E5-430D-B69E-58B3B8B404A2}" type="pres">
      <dgm:prSet presAssocID="{7DE8BCAD-D586-4E1A-BBE7-C82195F8FD64}" presName="compositeShape" presStyleCnt="0">
        <dgm:presLayoutVars>
          <dgm:chMax val="7"/>
          <dgm:dir/>
          <dgm:resizeHandles val="exact"/>
        </dgm:presLayoutVars>
      </dgm:prSet>
      <dgm:spPr/>
    </dgm:pt>
    <dgm:pt modelId="{D8AE1FF0-FF04-4754-B5A7-B6A16F334E6E}" type="pres">
      <dgm:prSet presAssocID="{33CDD394-918F-427B-A6AB-20B3F6288E13}" presName="circ1" presStyleLbl="vennNode1" presStyleIdx="0" presStyleCnt="2" custScaleY="59594"/>
      <dgm:spPr/>
      <dgm:t>
        <a:bodyPr/>
        <a:lstStyle/>
        <a:p>
          <a:endParaRPr lang="de-CH"/>
        </a:p>
      </dgm:t>
    </dgm:pt>
    <dgm:pt modelId="{919475F2-54CF-4F28-8342-282B13B93A09}" type="pres">
      <dgm:prSet presAssocID="{33CDD394-918F-427B-A6AB-20B3F6288E1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33287C1-7D21-4B77-84DC-D63F67C56A89}" type="pres">
      <dgm:prSet presAssocID="{544B8067-2979-497B-B6BA-1EB4DCA66B84}" presName="circ2" presStyleLbl="vennNode1" presStyleIdx="1" presStyleCnt="2" custScaleY="59594"/>
      <dgm:spPr/>
      <dgm:t>
        <a:bodyPr/>
        <a:lstStyle/>
        <a:p>
          <a:endParaRPr lang="de-CH"/>
        </a:p>
      </dgm:t>
    </dgm:pt>
    <dgm:pt modelId="{5D0C2F4A-4917-42AA-84DC-FB0285E303EF}" type="pres">
      <dgm:prSet presAssocID="{544B8067-2979-497B-B6BA-1EB4DCA66B8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E96D364C-E6E2-4C3C-8AD5-C29CF6AF18AA}" type="presOf" srcId="{33CDD394-918F-427B-A6AB-20B3F6288E13}" destId="{919475F2-54CF-4F28-8342-282B13B93A09}" srcOrd="1" destOrd="0" presId="urn:microsoft.com/office/officeart/2005/8/layout/venn1"/>
    <dgm:cxn modelId="{CA05AA69-A1EE-4FFA-8AF1-9495E4E50E74}" srcId="{7DE8BCAD-D586-4E1A-BBE7-C82195F8FD64}" destId="{544B8067-2979-497B-B6BA-1EB4DCA66B84}" srcOrd="1" destOrd="0" parTransId="{6EA19E53-0241-41E3-ADBD-F666C4595098}" sibTransId="{74116E4B-BEB0-4057-89F6-DFF550A3C442}"/>
    <dgm:cxn modelId="{157BA36A-3F5A-439A-91A0-05B47D6F3A22}" type="presOf" srcId="{544B8067-2979-497B-B6BA-1EB4DCA66B84}" destId="{333287C1-7D21-4B77-84DC-D63F67C56A89}" srcOrd="0" destOrd="0" presId="urn:microsoft.com/office/officeart/2005/8/layout/venn1"/>
    <dgm:cxn modelId="{5F3FB470-CD06-46EE-8D73-F2D85BF801D6}" type="presOf" srcId="{33CDD394-918F-427B-A6AB-20B3F6288E13}" destId="{D8AE1FF0-FF04-4754-B5A7-B6A16F334E6E}" srcOrd="0" destOrd="0" presId="urn:microsoft.com/office/officeart/2005/8/layout/venn1"/>
    <dgm:cxn modelId="{A7CA2FE8-0F17-4AB2-A7AC-2A0F6E6C3674}" srcId="{7DE8BCAD-D586-4E1A-BBE7-C82195F8FD64}" destId="{33CDD394-918F-427B-A6AB-20B3F6288E13}" srcOrd="0" destOrd="0" parTransId="{D427DC70-EA58-48C3-B705-3570C7DA25A6}" sibTransId="{ABC4EE88-2E21-4200-8BCF-62AF5452158F}"/>
    <dgm:cxn modelId="{CCEF3BBB-5F28-4E15-83B0-6B4830F8D351}" type="presOf" srcId="{544B8067-2979-497B-B6BA-1EB4DCA66B84}" destId="{5D0C2F4A-4917-42AA-84DC-FB0285E303EF}" srcOrd="1" destOrd="0" presId="urn:microsoft.com/office/officeart/2005/8/layout/venn1"/>
    <dgm:cxn modelId="{5212DFCF-AE12-4E3E-B31D-8916512A2350}" type="presOf" srcId="{7DE8BCAD-D586-4E1A-BBE7-C82195F8FD64}" destId="{6AD5FF4C-24E5-430D-B69E-58B3B8B404A2}" srcOrd="0" destOrd="0" presId="urn:microsoft.com/office/officeart/2005/8/layout/venn1"/>
    <dgm:cxn modelId="{EE28411F-DDAC-40F7-A344-BDBBD1E0A915}" type="presParOf" srcId="{6AD5FF4C-24E5-430D-B69E-58B3B8B404A2}" destId="{D8AE1FF0-FF04-4754-B5A7-B6A16F334E6E}" srcOrd="0" destOrd="0" presId="urn:microsoft.com/office/officeart/2005/8/layout/venn1"/>
    <dgm:cxn modelId="{B264B308-88F0-411A-AA19-83E34AEB364C}" type="presParOf" srcId="{6AD5FF4C-24E5-430D-B69E-58B3B8B404A2}" destId="{919475F2-54CF-4F28-8342-282B13B93A09}" srcOrd="1" destOrd="0" presId="urn:microsoft.com/office/officeart/2005/8/layout/venn1"/>
    <dgm:cxn modelId="{21CBDE6E-EABB-4649-A14F-E8737BA82F72}" type="presParOf" srcId="{6AD5FF4C-24E5-430D-B69E-58B3B8B404A2}" destId="{333287C1-7D21-4B77-84DC-D63F67C56A89}" srcOrd="2" destOrd="0" presId="urn:microsoft.com/office/officeart/2005/8/layout/venn1"/>
    <dgm:cxn modelId="{5F53B3C7-DEEA-438B-87FC-5C3AD0B9D773}" type="presParOf" srcId="{6AD5FF4C-24E5-430D-B69E-58B3B8B404A2}" destId="{5D0C2F4A-4917-42AA-84DC-FB0285E303E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1FF0-FF04-4754-B5A7-B6A16F334E6E}">
      <dsp:nvSpPr>
        <dsp:cNvPr id="0" name=""/>
        <dsp:cNvSpPr/>
      </dsp:nvSpPr>
      <dsp:spPr>
        <a:xfrm>
          <a:off x="137159" y="1023884"/>
          <a:ext cx="3383280" cy="2016231"/>
        </a:xfrm>
        <a:prstGeom prst="ellipse">
          <a:avLst/>
        </a:prstGeom>
        <a:solidFill>
          <a:schemeClr val="accent3">
            <a:lumMod val="5000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72000" rIns="0" bIns="21600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Inner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world</a:t>
          </a:r>
          <a:endParaRPr lang="de-CH" sz="2400" kern="1200" dirty="0"/>
        </a:p>
      </dsp:txBody>
      <dsp:txXfrm>
        <a:off x="609599" y="1261641"/>
        <a:ext cx="1950720" cy="1540717"/>
      </dsp:txXfrm>
    </dsp:sp>
    <dsp:sp modelId="{333287C1-7D21-4B77-84DC-D63F67C56A89}">
      <dsp:nvSpPr>
        <dsp:cNvPr id="0" name=""/>
        <dsp:cNvSpPr/>
      </dsp:nvSpPr>
      <dsp:spPr>
        <a:xfrm>
          <a:off x="2575559" y="1023884"/>
          <a:ext cx="3383280" cy="2016231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3810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21600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Outer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world</a:t>
          </a:r>
          <a:endParaRPr lang="de-CH" sz="2400" kern="1200" dirty="0"/>
        </a:p>
      </dsp:txBody>
      <dsp:txXfrm>
        <a:off x="3535680" y="1261641"/>
        <a:ext cx="1950720" cy="1540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6BE5C-D789-4B2E-8153-2F253339DB5A}" type="datetimeFigureOut">
              <a:rPr lang="de-CH" smtClean="0"/>
              <a:pPr/>
              <a:t>27.06.2017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9D846-3F11-4ABA-B36F-0B8577A5633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591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BFFEB0-650F-4A9C-A52C-5CD2D07DEE38}" type="slidenum">
              <a:rPr lang="de-DE" altLang="de-DE" smtClean="0"/>
              <a:pPr/>
              <a:t>3</a:t>
            </a:fld>
            <a:endParaRPr lang="de-DE" altLang="de-DE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D846-3F11-4ABA-B36F-0B8577A5633B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2451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D846-3F11-4ABA-B36F-0B8577A5633B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2451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D846-3F11-4ABA-B36F-0B8577A5633B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245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D846-3F11-4ABA-B36F-0B8577A5633B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245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D846-3F11-4ABA-B36F-0B8577A5633B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245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D846-3F11-4ABA-B36F-0B8577A5633B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2451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D846-3F11-4ABA-B36F-0B8577A5633B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2451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D846-3F11-4ABA-B36F-0B8577A5633B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245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D846-3F11-4ABA-B36F-0B8577A5633B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245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D846-3F11-4ABA-B36F-0B8577A5633B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2451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D846-3F11-4ABA-B36F-0B8577A5633B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245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45D3-A9DC-4A3F-86AC-9005248F7DC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45D3-A9DC-4A3F-86AC-9005248F7DC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45D3-A9DC-4A3F-86AC-9005248F7DC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54657-507E-40CF-ACAA-303F8DB759A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2BD0E-4C0A-454B-86F8-2DBC90A9044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D783-539F-4EE7-BF20-93C13351D43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897F4-BB3A-40BE-BF2D-9480FC0B1FD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7523-5F00-4408-96E0-7BD25CFDBDB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2B830-270F-4BF0-8C8F-EB748002113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6E959-21D9-4425-BA50-B6702A21476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BF1BF-21CF-45E7-9622-EDCDFDB53CC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45D3-A9DC-4A3F-86AC-9005248F7DC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67ACA-1BCF-4390-9631-CB7DC1305578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D1E38-CD7E-4855-A6ED-3C63FF1C3AC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441B-9CF4-4664-960E-C8A1AFBDF72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45D3-A9DC-4A3F-86AC-9005248F7DC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45D3-A9DC-4A3F-86AC-9005248F7DC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45D3-A9DC-4A3F-86AC-9005248F7DC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45D3-A9DC-4A3F-86AC-9005248F7DC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45D3-A9DC-4A3F-86AC-9005248F7DC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45D3-A9DC-4A3F-86AC-9005248F7DC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45D3-A9DC-4A3F-86AC-9005248F7DC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045D3-A9DC-4A3F-86AC-9005248F7DC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06D3B-7B02-409B-ADD3-6F6AB66141C7}" type="slidenum">
              <a:rPr lang="de-DE" alt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1043608" y="1196752"/>
            <a:ext cx="6840760" cy="43204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prerequisites to find personal meaning</a:t>
            </a:r>
            <a:r>
              <a:rPr lang="de-AT" dirty="0"/>
              <a:t/>
            </a:r>
            <a:br>
              <a:rPr lang="de-AT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de-AT" altLang="de-DE" sz="3600" b="1" dirty="0" smtClean="0"/>
              <a:t> </a:t>
            </a:r>
            <a:r>
              <a:rPr lang="en-GB" altLang="de-DE" sz="3600" b="1" dirty="0" smtClean="0"/>
              <a:t>-  </a:t>
            </a:r>
            <a:r>
              <a:rPr lang="en-GB" altLang="de-DE" sz="3600" b="1" dirty="0" smtClean="0"/>
              <a:t>grounded on the structure of existence -</a:t>
            </a:r>
            <a:r>
              <a:rPr lang="de-DE" altLang="de-DE" sz="3600" dirty="0" smtClean="0">
                <a:solidFill>
                  <a:srgbClr val="FF3300"/>
                </a:solidFill>
              </a:rPr>
              <a:t/>
            </a:r>
            <a:br>
              <a:rPr lang="de-DE" altLang="de-DE" sz="3600" dirty="0" smtClean="0">
                <a:solidFill>
                  <a:srgbClr val="FF3300"/>
                </a:solidFill>
              </a:rPr>
            </a:br>
            <a:r>
              <a:rPr lang="de-DE" altLang="de-DE" sz="3200" b="1" dirty="0" smtClean="0"/>
              <a:t/>
            </a:r>
            <a:br>
              <a:rPr lang="de-DE" altLang="de-DE" sz="3200" b="1" dirty="0" smtClean="0"/>
            </a:br>
            <a:r>
              <a:rPr lang="de-DE" altLang="de-DE" sz="1100" b="1" dirty="0" smtClean="0"/>
              <a:t/>
            </a:r>
            <a:br>
              <a:rPr lang="de-DE" altLang="de-DE" sz="1100" b="1" dirty="0" smtClean="0"/>
            </a:br>
            <a:r>
              <a:rPr lang="de-DE" altLang="de-DE" sz="600" b="1" dirty="0" smtClean="0"/>
              <a:t/>
            </a:r>
            <a:br>
              <a:rPr lang="de-DE" altLang="de-DE" sz="600" b="1" dirty="0" smtClean="0"/>
            </a:br>
            <a:r>
              <a:rPr lang="de-DE" altLang="de-DE" sz="2000" dirty="0" smtClean="0">
                <a:latin typeface="+mn-lt"/>
                <a:ea typeface="+mn-ea"/>
                <a:cs typeface="Times New Roman" pitchFamily="18" charset="0"/>
              </a:rPr>
              <a:t/>
            </a:r>
            <a:br>
              <a:rPr lang="de-DE" altLang="de-DE" sz="2000" dirty="0" smtClean="0">
                <a:latin typeface="+mn-lt"/>
                <a:ea typeface="+mn-ea"/>
                <a:cs typeface="Times New Roman" pitchFamily="18" charset="0"/>
              </a:rPr>
            </a:br>
            <a:r>
              <a:rPr lang="en-US" altLang="de-DE" sz="2000" dirty="0" smtClean="0">
                <a:latin typeface="+mn-lt"/>
                <a:ea typeface="+mn-ea"/>
                <a:cs typeface="Times New Roman" pitchFamily="18" charset="0"/>
              </a:rPr>
              <a:t/>
            </a:r>
            <a:br>
              <a:rPr lang="en-US" altLang="de-DE" sz="2000" dirty="0" smtClean="0">
                <a:latin typeface="+mn-lt"/>
                <a:ea typeface="+mn-ea"/>
                <a:cs typeface="Times New Roman" pitchFamily="18" charset="0"/>
              </a:rPr>
            </a:br>
            <a:r>
              <a:rPr lang="de-AT" dirty="0">
                <a:solidFill>
                  <a:schemeClr val="tx2"/>
                </a:solidFill>
              </a:rPr>
              <a:t/>
            </a:r>
            <a:br>
              <a:rPr lang="de-AT" dirty="0">
                <a:solidFill>
                  <a:schemeClr val="tx2"/>
                </a:solidFill>
              </a:rPr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47664" y="3446039"/>
            <a:ext cx="6400800" cy="180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endParaRPr lang="en-GB" altLang="de-DE" sz="1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altLang="de-DE" sz="28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Längle Alfried, M.D., Ph.D.</a:t>
            </a:r>
            <a:r>
              <a:rPr lang="de-DE" altLang="de-DE" sz="2800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de-DE" altLang="de-DE" sz="2800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GB" altLang="de-DE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International Society for </a:t>
            </a:r>
            <a:r>
              <a:rPr lang="en-GB" altLang="de-DE" sz="2000" dirty="0" err="1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Logotherapy</a:t>
            </a:r>
            <a:r>
              <a:rPr lang="en-GB" altLang="de-DE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and Existential Analysis, Vienna</a:t>
            </a:r>
            <a:r>
              <a:rPr lang="de-DE" altLang="de-DE" sz="2000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de-DE" altLang="de-DE" sz="2000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de-DE" altLang="de-DE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www.laengle.info  / www.existential-analysis.o</a:t>
            </a:r>
            <a:r>
              <a:rPr lang="en-GB" altLang="de-DE" sz="2000" b="1" dirty="0" err="1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rg</a:t>
            </a:r>
            <a:endParaRPr lang="de-AT" sz="1600" b="1" dirty="0" smtClean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 cstate="print"/>
          <a:srcRect b="28764"/>
          <a:stretch>
            <a:fillRect/>
          </a:stretch>
        </p:blipFill>
        <p:spPr bwMode="auto">
          <a:xfrm>
            <a:off x="6444208" y="5229200"/>
            <a:ext cx="2410847" cy="12241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hteck 4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8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Inhaltsplatzhalter 15"/>
          <p:cNvSpPr>
            <a:spLocks noGrp="1"/>
          </p:cNvSpPr>
          <p:nvPr>
            <p:ph idx="1"/>
          </p:nvPr>
        </p:nvSpPr>
        <p:spPr>
          <a:xfrm>
            <a:off x="788373" y="1034114"/>
            <a:ext cx="7920000" cy="4411110"/>
          </a:xfrm>
        </p:spPr>
        <p:txBody>
          <a:bodyPr rtlCol="0" anchor="t">
            <a:normAutofit/>
          </a:bodyPr>
          <a:lstStyle/>
          <a:p>
            <a:pPr marL="1162050" indent="-438150">
              <a:buNone/>
            </a:pPr>
            <a:endParaRPr lang="de-DE" altLang="de-DE" sz="2400" dirty="0" smtClean="0"/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sz="3600" b="1" dirty="0" smtClean="0"/>
              <a:t>3.) </a:t>
            </a:r>
            <a:r>
              <a:rPr lang="de-DE" altLang="de-DE" sz="3600" b="1" dirty="0" err="1" smtClean="0"/>
              <a:t>Inner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consent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as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access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to</a:t>
            </a:r>
            <a:r>
              <a:rPr lang="de-DE" altLang="de-DE" sz="3600" b="1" dirty="0" smtClean="0"/>
              <a:t> personal </a:t>
            </a:r>
            <a:r>
              <a:rPr lang="de-DE" altLang="de-DE" sz="3600" b="1" dirty="0" err="1" smtClean="0"/>
              <a:t>meaning</a:t>
            </a:r>
            <a:endParaRPr lang="de-DE" altLang="de-DE" sz="3600" b="1" dirty="0" smtClean="0"/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sz="3600" b="1" dirty="0" smtClean="0"/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sz="2800" b="1" dirty="0" smtClean="0"/>
          </a:p>
          <a:p>
            <a:pPr marL="0" lvl="0" indent="0">
              <a:lnSpc>
                <a:spcPct val="90000"/>
              </a:lnSpc>
              <a:buNone/>
            </a:pPr>
            <a:r>
              <a:rPr lang="de-DE" altLang="de-DE" sz="2800" dirty="0" err="1" smtClean="0"/>
              <a:t>Why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does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inner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consent</a:t>
            </a:r>
            <a:r>
              <a:rPr lang="de-DE" altLang="de-DE" sz="2800" dirty="0" smtClean="0"/>
              <a:t> open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way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to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meaning</a:t>
            </a:r>
            <a:r>
              <a:rPr lang="de-DE" altLang="de-DE" sz="2800" dirty="0" smtClean="0"/>
              <a:t>?</a:t>
            </a:r>
          </a:p>
          <a:p>
            <a:pPr marL="0" lvl="0" indent="0">
              <a:lnSpc>
                <a:spcPct val="90000"/>
              </a:lnSpc>
              <a:buNone/>
            </a:pPr>
            <a:endParaRPr lang="de-DE" altLang="de-DE" sz="3600" dirty="0" smtClean="0"/>
          </a:p>
          <a:p>
            <a:pPr marL="0" lvl="0" indent="0">
              <a:lnSpc>
                <a:spcPct val="90000"/>
              </a:lnSpc>
              <a:buNone/>
            </a:pPr>
            <a:r>
              <a:rPr lang="de-DE" altLang="de-DE" sz="3600" dirty="0" err="1" smtClean="0"/>
              <a:t>What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does</a:t>
            </a:r>
            <a:r>
              <a:rPr lang="de-DE" altLang="de-DE" sz="3600" dirty="0" smtClean="0"/>
              <a:t> „</a:t>
            </a:r>
            <a:r>
              <a:rPr lang="de-DE" altLang="de-DE" sz="3600" dirty="0" err="1" smtClean="0"/>
              <a:t>inner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consent</a:t>
            </a:r>
            <a:r>
              <a:rPr lang="de-DE" altLang="de-DE" sz="3600" dirty="0" smtClean="0"/>
              <a:t>“ </a:t>
            </a:r>
            <a:r>
              <a:rPr lang="de-DE" altLang="de-DE" sz="3600" dirty="0" err="1" smtClean="0"/>
              <a:t>mean</a:t>
            </a:r>
            <a:r>
              <a:rPr lang="de-DE" altLang="de-DE" sz="3600" dirty="0" smtClean="0"/>
              <a:t>?</a:t>
            </a: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sz="3600" b="1" dirty="0"/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en-GB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altLang="de-DE" sz="1200" dirty="0" smtClean="0"/>
          </a:p>
          <a:p>
            <a:pPr marL="1162050" indent="-438150">
              <a:buNone/>
            </a:pPr>
            <a:endParaRPr lang="de-DE" altLang="de-DE" sz="1200" dirty="0" smtClean="0"/>
          </a:p>
          <a:p>
            <a:pPr marL="800100">
              <a:spcBef>
                <a:spcPts val="0"/>
              </a:spcBef>
            </a:pPr>
            <a:endParaRPr lang="es-ES_tradnl" altLang="de-DE" sz="28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GB" sz="3600" b="1" i="1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0562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Inner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consent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554438" y="260648"/>
            <a:ext cx="2246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3.)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Inner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consent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…. 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Inhaltsplatzhalter 15"/>
          <p:cNvSpPr>
            <a:spLocks noGrp="1"/>
          </p:cNvSpPr>
          <p:nvPr>
            <p:ph idx="1"/>
          </p:nvPr>
        </p:nvSpPr>
        <p:spPr>
          <a:xfrm>
            <a:off x="1219028" y="1944625"/>
            <a:ext cx="7920000" cy="3573232"/>
          </a:xfrm>
        </p:spPr>
        <p:txBody>
          <a:bodyPr rtlCol="0" anchor="t">
            <a:normAutofit/>
          </a:bodyPr>
          <a:lstStyle/>
          <a:p>
            <a:pPr marL="1162050" indent="-438150">
              <a:buNone/>
            </a:pPr>
            <a:endParaRPr lang="de-DE" altLang="de-DE" sz="600" dirty="0" smtClean="0"/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= an </a:t>
            </a:r>
            <a:r>
              <a:rPr lang="de-DE" altLang="de-DE" b="1" dirty="0" err="1" smtClean="0">
                <a:sym typeface="Symbol" pitchFamily="18" charset="2"/>
              </a:rPr>
              <a:t>inner</a:t>
            </a:r>
            <a:r>
              <a:rPr lang="de-DE" altLang="de-DE" b="1" dirty="0" smtClean="0">
                <a:sym typeface="Symbol" pitchFamily="18" charset="2"/>
              </a:rPr>
              <a:t> „</a:t>
            </a:r>
            <a:r>
              <a:rPr lang="de-DE" altLang="de-DE" b="1" dirty="0" err="1" smtClean="0">
                <a:sym typeface="Symbol" pitchFamily="18" charset="2"/>
              </a:rPr>
              <a:t>yes</a:t>
            </a:r>
            <a:r>
              <a:rPr lang="de-DE" altLang="de-DE" b="1" dirty="0" smtClean="0">
                <a:sym typeface="Symbol" pitchFamily="18" charset="2"/>
              </a:rPr>
              <a:t>“ 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for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going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into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 a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sit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uation</a:t>
            </a:r>
            <a:endParaRPr lang="de-DE" altLang="de-DE" b="1" dirty="0" smtClean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>
              <a:sym typeface="Symbol" pitchFamily="18" charset="2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altLang="de-DE" dirty="0"/>
              <a:t>-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free</a:t>
            </a:r>
            <a:endParaRPr lang="de-DE" altLang="de-DE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altLang="de-DE" dirty="0"/>
              <a:t>-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felt</a:t>
            </a:r>
            <a:r>
              <a:rPr lang="de-DE" altLang="de-DE" dirty="0" smtClean="0"/>
              <a:t>: </a:t>
            </a:r>
            <a:r>
              <a:rPr lang="de-DE" altLang="de-DE" dirty="0" err="1"/>
              <a:t>con</a:t>
            </a:r>
            <a:r>
              <a:rPr lang="de-DE" altLang="de-DE" dirty="0"/>
              <a:t>-“</a:t>
            </a:r>
            <a:r>
              <a:rPr lang="de-DE" altLang="de-DE" dirty="0" err="1"/>
              <a:t>sent</a:t>
            </a:r>
            <a:r>
              <a:rPr lang="de-DE" altLang="de-DE" dirty="0"/>
              <a:t>“</a:t>
            </a: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en-GB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altLang="de-DE" sz="1200" dirty="0" smtClean="0"/>
          </a:p>
          <a:p>
            <a:pPr marL="1162050" indent="-438150">
              <a:buNone/>
            </a:pPr>
            <a:endParaRPr lang="de-DE" altLang="de-DE" sz="1200" dirty="0" smtClean="0"/>
          </a:p>
          <a:p>
            <a:pPr marL="800100">
              <a:spcBef>
                <a:spcPts val="0"/>
              </a:spcBef>
            </a:pPr>
            <a:endParaRPr lang="es-ES_tradnl" altLang="de-DE" sz="28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GB" sz="3600" b="1" i="1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8674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Inner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consent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Inhaltsplatzhalter 15"/>
          <p:cNvSpPr>
            <a:spLocks noGrp="1"/>
          </p:cNvSpPr>
          <p:nvPr>
            <p:ph idx="1"/>
          </p:nvPr>
        </p:nvSpPr>
        <p:spPr>
          <a:xfrm>
            <a:off x="1219028" y="1944625"/>
            <a:ext cx="7920000" cy="3573232"/>
          </a:xfrm>
        </p:spPr>
        <p:txBody>
          <a:bodyPr rtlCol="0" anchor="t">
            <a:normAutofit/>
          </a:bodyPr>
          <a:lstStyle/>
          <a:p>
            <a:pPr marL="1162050" indent="-438150">
              <a:buNone/>
            </a:pPr>
            <a:endParaRPr lang="de-DE" altLang="de-DE" sz="600" dirty="0" smtClean="0"/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= an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inner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„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yes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“ for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going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into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 a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sit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uation</a:t>
            </a:r>
            <a:endParaRPr lang="de-DE" altLang="de-DE" b="1" dirty="0" smtClean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>
              <a:sym typeface="Symbol" pitchFamily="18" charset="2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de-DE" altLang="de-DE" sz="2800" b="1" dirty="0" err="1" smtClean="0"/>
              <a:t>Accepting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the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conditions</a:t>
            </a:r>
            <a:endParaRPr lang="de-DE" altLang="de-DE" sz="2800" b="1" dirty="0" smtClean="0"/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en-GB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altLang="de-DE" sz="1200" dirty="0" smtClean="0"/>
          </a:p>
          <a:p>
            <a:pPr marL="1162050" indent="-438150">
              <a:buNone/>
            </a:pPr>
            <a:endParaRPr lang="de-DE" altLang="de-DE" sz="1200" dirty="0" smtClean="0"/>
          </a:p>
          <a:p>
            <a:pPr marL="800100">
              <a:spcBef>
                <a:spcPts val="0"/>
              </a:spcBef>
            </a:pPr>
            <a:endParaRPr lang="es-ES_tradnl" altLang="de-DE" sz="28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GB" sz="3600" b="1" i="1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7" name="Rechteck 6"/>
          <p:cNvSpPr/>
          <p:nvPr/>
        </p:nvSpPr>
        <p:spPr>
          <a:xfrm>
            <a:off x="3554438" y="260648"/>
            <a:ext cx="2246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3.)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Inner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consent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…. 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Inner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consent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Inhaltsplatzhalter 15"/>
          <p:cNvSpPr>
            <a:spLocks noGrp="1"/>
          </p:cNvSpPr>
          <p:nvPr>
            <p:ph idx="1"/>
          </p:nvPr>
        </p:nvSpPr>
        <p:spPr>
          <a:xfrm>
            <a:off x="1219028" y="1944625"/>
            <a:ext cx="7920000" cy="3573232"/>
          </a:xfrm>
        </p:spPr>
        <p:txBody>
          <a:bodyPr rtlCol="0" anchor="t">
            <a:normAutofit/>
          </a:bodyPr>
          <a:lstStyle/>
          <a:p>
            <a:pPr marL="1162050" indent="-438150">
              <a:buNone/>
            </a:pPr>
            <a:endParaRPr lang="de-DE" altLang="de-DE" sz="600" dirty="0" smtClean="0"/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= an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inner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„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yes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“ for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going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into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 a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sit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uation</a:t>
            </a:r>
            <a:endParaRPr lang="de-DE" altLang="de-DE" b="1" dirty="0" smtClean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>
              <a:sym typeface="Symbol" pitchFamily="18" charset="2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de-DE" altLang="de-DE" sz="2800" b="1" dirty="0" err="1" smtClean="0"/>
              <a:t>Accepting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the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conditions</a:t>
            </a:r>
            <a:endParaRPr lang="de-DE" altLang="de-DE" sz="2800" b="1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altLang="de-DE" sz="2800" b="1" dirty="0" err="1" smtClean="0"/>
              <a:t>Turning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towards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the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value</a:t>
            </a:r>
            <a:endParaRPr lang="de-DE" altLang="de-DE" sz="2800" b="1" dirty="0" smtClean="0"/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en-GB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altLang="de-DE" sz="1200" dirty="0" smtClean="0"/>
          </a:p>
          <a:p>
            <a:pPr marL="1162050" indent="-438150">
              <a:buNone/>
            </a:pPr>
            <a:endParaRPr lang="de-DE" altLang="de-DE" sz="1200" dirty="0" smtClean="0"/>
          </a:p>
          <a:p>
            <a:pPr marL="800100">
              <a:spcBef>
                <a:spcPts val="0"/>
              </a:spcBef>
            </a:pPr>
            <a:endParaRPr lang="es-ES_tradnl" altLang="de-DE" sz="28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GB" sz="3600" b="1" i="1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7" name="Rechteck 6"/>
          <p:cNvSpPr/>
          <p:nvPr/>
        </p:nvSpPr>
        <p:spPr>
          <a:xfrm>
            <a:off x="3554438" y="260648"/>
            <a:ext cx="2246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3.)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Inner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consent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…. 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Inner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consent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Inhaltsplatzhalter 15"/>
          <p:cNvSpPr>
            <a:spLocks noGrp="1"/>
          </p:cNvSpPr>
          <p:nvPr>
            <p:ph idx="1"/>
          </p:nvPr>
        </p:nvSpPr>
        <p:spPr>
          <a:xfrm>
            <a:off x="1219028" y="1944625"/>
            <a:ext cx="7920000" cy="3573232"/>
          </a:xfrm>
        </p:spPr>
        <p:txBody>
          <a:bodyPr rtlCol="0" anchor="t">
            <a:normAutofit/>
          </a:bodyPr>
          <a:lstStyle/>
          <a:p>
            <a:pPr marL="1162050" indent="-438150">
              <a:buNone/>
            </a:pPr>
            <a:endParaRPr lang="de-DE" altLang="de-DE" sz="600" dirty="0" smtClean="0"/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= an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inner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„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yes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“ for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going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into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 a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sit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uation</a:t>
            </a:r>
            <a:endParaRPr lang="de-DE" altLang="de-DE" b="1" dirty="0" smtClean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>
              <a:sym typeface="Symbol" pitchFamily="18" charset="2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de-DE" altLang="de-DE" sz="2800" b="1" dirty="0" err="1" smtClean="0"/>
              <a:t>Accepting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the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conditions</a:t>
            </a:r>
            <a:endParaRPr lang="de-DE" altLang="de-DE" sz="2800" b="1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altLang="de-DE" sz="2800" b="1" dirty="0" err="1" smtClean="0"/>
              <a:t>Turning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towards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the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value</a:t>
            </a:r>
            <a:endParaRPr lang="de-DE" altLang="de-DE" sz="2800" b="1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altLang="de-DE" sz="2800" b="1" dirty="0" err="1" smtClean="0"/>
              <a:t>Seeing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my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own</a:t>
            </a:r>
            <a:r>
              <a:rPr lang="de-DE" altLang="de-DE" sz="2800" b="1" dirty="0" smtClean="0"/>
              <a:t> and </a:t>
            </a:r>
            <a:r>
              <a:rPr lang="de-DE" altLang="de-DE" sz="2800" b="1" dirty="0" err="1" smtClean="0"/>
              <a:t>what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is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right</a:t>
            </a:r>
            <a:endParaRPr lang="de-DE" altLang="de-DE" sz="2800" b="1" dirty="0" smtClean="0"/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en-GB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altLang="de-DE" sz="1200" dirty="0" smtClean="0"/>
          </a:p>
          <a:p>
            <a:pPr marL="1162050" indent="-438150">
              <a:buNone/>
            </a:pPr>
            <a:endParaRPr lang="de-DE" altLang="de-DE" sz="1200" dirty="0" smtClean="0"/>
          </a:p>
          <a:p>
            <a:pPr marL="800100">
              <a:spcBef>
                <a:spcPts val="0"/>
              </a:spcBef>
            </a:pPr>
            <a:endParaRPr lang="es-ES_tradnl" altLang="de-DE" sz="28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GB" sz="3600" b="1" i="1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7" name="Rechteck 6"/>
          <p:cNvSpPr/>
          <p:nvPr/>
        </p:nvSpPr>
        <p:spPr>
          <a:xfrm>
            <a:off x="3554438" y="260648"/>
            <a:ext cx="2246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3.)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Inner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consent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…. 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Inner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consent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Inhaltsplatzhalter 15"/>
          <p:cNvSpPr>
            <a:spLocks noGrp="1"/>
          </p:cNvSpPr>
          <p:nvPr>
            <p:ph idx="1"/>
          </p:nvPr>
        </p:nvSpPr>
        <p:spPr>
          <a:xfrm>
            <a:off x="1219028" y="1944625"/>
            <a:ext cx="7920000" cy="3573232"/>
          </a:xfrm>
        </p:spPr>
        <p:txBody>
          <a:bodyPr rtlCol="0" anchor="t">
            <a:normAutofit/>
          </a:bodyPr>
          <a:lstStyle/>
          <a:p>
            <a:pPr marL="1162050" indent="-438150">
              <a:buNone/>
            </a:pPr>
            <a:endParaRPr lang="de-DE" altLang="de-DE" sz="600" dirty="0" smtClean="0"/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= an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inner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„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yes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“ for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going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into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 a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sit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uation</a:t>
            </a:r>
            <a:endParaRPr lang="de-DE" altLang="de-DE" b="1" dirty="0" smtClean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>
              <a:sym typeface="Symbol" pitchFamily="18" charset="2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de-DE" altLang="de-DE" sz="2800" b="1" dirty="0" err="1" smtClean="0"/>
              <a:t>Accepting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the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conditions</a:t>
            </a:r>
            <a:endParaRPr lang="de-DE" altLang="de-DE" sz="2800" b="1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altLang="de-DE" sz="2800" b="1" dirty="0" err="1" smtClean="0"/>
              <a:t>Turning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towards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the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value</a:t>
            </a:r>
            <a:endParaRPr lang="de-DE" altLang="de-DE" sz="2800" b="1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altLang="de-DE" sz="2800" b="1" dirty="0" err="1" smtClean="0"/>
              <a:t>Seeing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my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own</a:t>
            </a:r>
            <a:r>
              <a:rPr lang="de-DE" altLang="de-DE" sz="2800" b="1" dirty="0" smtClean="0"/>
              <a:t> and </a:t>
            </a:r>
            <a:r>
              <a:rPr lang="de-DE" altLang="de-DE" sz="2800" b="1" dirty="0" err="1" smtClean="0"/>
              <a:t>what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is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right</a:t>
            </a:r>
            <a:endParaRPr lang="de-DE" altLang="de-DE" sz="2800" b="1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altLang="de-DE" sz="2800" b="1" dirty="0" err="1" smtClean="0"/>
              <a:t>Ac</a:t>
            </a:r>
            <a:r>
              <a:rPr lang="de-DE" altLang="de-DE" sz="2800" b="1" dirty="0" err="1" smtClean="0"/>
              <a:t>cording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with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the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greater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context</a:t>
            </a:r>
            <a:r>
              <a:rPr lang="de-DE" altLang="de-DE" sz="2800" b="1" dirty="0" smtClean="0"/>
              <a:t> and future</a:t>
            </a: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en-GB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altLang="de-DE" sz="1200" dirty="0" smtClean="0"/>
          </a:p>
          <a:p>
            <a:pPr marL="1162050" indent="-438150">
              <a:buNone/>
            </a:pPr>
            <a:endParaRPr lang="de-DE" altLang="de-DE" sz="1200" dirty="0" smtClean="0"/>
          </a:p>
          <a:p>
            <a:pPr marL="800100">
              <a:spcBef>
                <a:spcPts val="0"/>
              </a:spcBef>
            </a:pPr>
            <a:endParaRPr lang="es-ES_tradnl" altLang="de-DE" sz="28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GB" sz="3600" b="1" i="1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7" name="Rechteck 6"/>
          <p:cNvSpPr/>
          <p:nvPr/>
        </p:nvSpPr>
        <p:spPr>
          <a:xfrm>
            <a:off x="3554438" y="260648"/>
            <a:ext cx="2246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3.)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Inner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consent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…. 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684000" y="1944000"/>
            <a:ext cx="7920000" cy="4680000"/>
          </a:xfrm>
        </p:spPr>
        <p:txBody>
          <a:bodyPr rtlCol="0" anchor="t"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endParaRPr lang="de-CH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de-AT" b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place of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meaning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within existence – </a:t>
            </a:r>
            <a:endParaRPr lang="de-AT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de-DE" altLang="de-DE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existence means more than just the realization of meaning</a:t>
            </a:r>
            <a:endParaRPr lang="de-AT" sz="2800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3600" b="1" dirty="0"/>
              <a:t>4</a:t>
            </a:r>
            <a:r>
              <a:rPr lang="en-GB" sz="3600" b="1" dirty="0" smtClean="0"/>
              <a:t>. </a:t>
            </a:r>
            <a:r>
              <a:rPr lang="en-GB" sz="3600" b="1" dirty="0" smtClean="0"/>
              <a:t>Existence and </a:t>
            </a:r>
            <a:r>
              <a:rPr lang="en-GB" sz="3600" b="1" dirty="0" smtClean="0"/>
              <a:t>personal meaning</a:t>
            </a:r>
            <a:endParaRPr kumimoji="0" lang="de-DE" alt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7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de-DE" sz="3200" dirty="0" smtClean="0">
                <a:cs typeface="Times New Roman" pitchFamily="18" charset="0"/>
              </a:rPr>
              <a:t>The </a:t>
            </a:r>
            <a:r>
              <a:rPr lang="en-US" altLang="de-DE" sz="3200" b="1" dirty="0" smtClean="0">
                <a:cs typeface="Times New Roman" pitchFamily="18" charset="0"/>
              </a:rPr>
              <a:t>four </a:t>
            </a:r>
            <a:r>
              <a:rPr lang="en-US" altLang="de-DE" sz="3200" b="1" dirty="0" smtClean="0"/>
              <a:t>fundamental</a:t>
            </a:r>
            <a:r>
              <a:rPr lang="en-US" altLang="de-DE" sz="3200" b="1" dirty="0" smtClean="0">
                <a:cs typeface="Times New Roman" pitchFamily="18" charset="0"/>
              </a:rPr>
              <a:t> realities (dimensions):</a:t>
            </a:r>
            <a:r>
              <a:rPr lang="en-US" altLang="de-DE" sz="3200" dirty="0" smtClean="0">
                <a:cs typeface="Times New Roman" pitchFamily="18" charset="0"/>
              </a:rPr>
              <a:t> </a:t>
            </a: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Inhaltsplatzhalter 15"/>
          <p:cNvSpPr>
            <a:spLocks noGrp="1"/>
          </p:cNvSpPr>
          <p:nvPr>
            <p:ph idx="1"/>
          </p:nvPr>
        </p:nvSpPr>
        <p:spPr>
          <a:xfrm>
            <a:off x="684000" y="1944000"/>
            <a:ext cx="7920000" cy="4680000"/>
          </a:xfrm>
        </p:spPr>
        <p:txBody>
          <a:bodyPr rtlCol="0" anchor="t">
            <a:normAutofit/>
          </a:bodyPr>
          <a:lstStyle/>
          <a:p>
            <a:pPr marL="895350" indent="-438150">
              <a:buNone/>
            </a:pPr>
            <a:endParaRPr lang="de-DE" altLang="de-DE" sz="1200" dirty="0" smtClean="0"/>
          </a:p>
          <a:p>
            <a:pPr marL="1428750" indent="-266700">
              <a:spcBef>
                <a:spcPts val="0"/>
              </a:spcBef>
              <a:spcAft>
                <a:spcPts val="1200"/>
              </a:spcAft>
            </a:pPr>
            <a:r>
              <a:rPr lang="en-US" altLang="de-DE" sz="2800" dirty="0" smtClean="0">
                <a:cs typeface="Times New Roman" pitchFamily="18" charset="0"/>
              </a:rPr>
              <a:t>the </a:t>
            </a:r>
            <a:r>
              <a:rPr lang="en-US" altLang="de-DE" sz="2800" b="1" dirty="0" smtClean="0">
                <a:cs typeface="Times New Roman" pitchFamily="18" charset="0"/>
              </a:rPr>
              <a:t>world</a:t>
            </a:r>
            <a:r>
              <a:rPr lang="en-US" altLang="de-DE" sz="2800" dirty="0" smtClean="0">
                <a:cs typeface="Times New Roman" pitchFamily="18" charset="0"/>
              </a:rPr>
              <a:t> </a:t>
            </a:r>
            <a:r>
              <a:rPr lang="en-US" altLang="de-DE" sz="2000" dirty="0" smtClean="0">
                <a:cs typeface="Times New Roman" pitchFamily="18" charset="0"/>
              </a:rPr>
              <a:t>in its facts &amp; possibilities</a:t>
            </a:r>
            <a:endParaRPr lang="fr-FR" altLang="de-DE" sz="2800" dirty="0" smtClean="0">
              <a:cs typeface="Times New Roman" pitchFamily="18" charset="0"/>
            </a:endParaRPr>
          </a:p>
          <a:p>
            <a:pPr marL="1162050" indent="-438150">
              <a:buNone/>
            </a:pPr>
            <a:endParaRPr lang="de-DE" altLang="de-DE" sz="2800" dirty="0" smtClean="0"/>
          </a:p>
          <a:p>
            <a:pPr marL="800100">
              <a:spcBef>
                <a:spcPts val="0"/>
              </a:spcBef>
            </a:pPr>
            <a:endParaRPr lang="es-ES_tradnl" altLang="de-DE" sz="28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GB" sz="3600" b="1" i="1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2738066" y="260648"/>
            <a:ext cx="3879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CH" sz="2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.)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Existence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 and personal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de-DE" sz="3200" dirty="0" smtClean="0">
                <a:cs typeface="Times New Roman" pitchFamily="18" charset="0"/>
              </a:rPr>
              <a:t>The </a:t>
            </a:r>
            <a:r>
              <a:rPr lang="en-US" altLang="de-DE" sz="3200" b="1" dirty="0" smtClean="0">
                <a:cs typeface="Times New Roman" pitchFamily="18" charset="0"/>
              </a:rPr>
              <a:t>four </a:t>
            </a:r>
            <a:r>
              <a:rPr lang="en-US" altLang="de-DE" sz="3200" b="1" dirty="0" smtClean="0"/>
              <a:t>fundamental</a:t>
            </a:r>
            <a:r>
              <a:rPr lang="en-US" altLang="de-DE" sz="3200" b="1" dirty="0" smtClean="0">
                <a:cs typeface="Times New Roman" pitchFamily="18" charset="0"/>
              </a:rPr>
              <a:t> realities (dimensions):</a:t>
            </a:r>
            <a:r>
              <a:rPr lang="en-US" altLang="de-DE" sz="3200" dirty="0" smtClean="0">
                <a:cs typeface="Times New Roman" pitchFamily="18" charset="0"/>
              </a:rPr>
              <a:t> </a:t>
            </a: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Inhaltsplatzhalter 15"/>
          <p:cNvSpPr>
            <a:spLocks noGrp="1"/>
          </p:cNvSpPr>
          <p:nvPr>
            <p:ph idx="1"/>
          </p:nvPr>
        </p:nvSpPr>
        <p:spPr>
          <a:xfrm>
            <a:off x="684000" y="1944000"/>
            <a:ext cx="7920000" cy="4680000"/>
          </a:xfrm>
        </p:spPr>
        <p:txBody>
          <a:bodyPr rtlCol="0" anchor="t">
            <a:normAutofit/>
          </a:bodyPr>
          <a:lstStyle/>
          <a:p>
            <a:pPr marL="895350" indent="-438150">
              <a:buNone/>
            </a:pPr>
            <a:endParaRPr lang="de-DE" altLang="de-DE" sz="1200" dirty="0" smtClean="0"/>
          </a:p>
          <a:p>
            <a:pPr marL="1428750" indent="-266700">
              <a:spcBef>
                <a:spcPts val="0"/>
              </a:spcBef>
              <a:spcAft>
                <a:spcPts val="1200"/>
              </a:spcAft>
            </a:pPr>
            <a:r>
              <a:rPr lang="en-US" altLang="de-DE" sz="2800" dirty="0" smtClean="0">
                <a:cs typeface="Times New Roman" pitchFamily="18" charset="0"/>
              </a:rPr>
              <a:t>the </a:t>
            </a:r>
            <a:r>
              <a:rPr lang="en-US" altLang="de-DE" sz="2800" b="1" dirty="0" smtClean="0">
                <a:cs typeface="Times New Roman" pitchFamily="18" charset="0"/>
              </a:rPr>
              <a:t>world</a:t>
            </a:r>
            <a:r>
              <a:rPr lang="en-US" altLang="de-DE" sz="2800" dirty="0" smtClean="0">
                <a:cs typeface="Times New Roman" pitchFamily="18" charset="0"/>
              </a:rPr>
              <a:t> </a:t>
            </a:r>
            <a:r>
              <a:rPr lang="en-US" altLang="de-DE" sz="2000" dirty="0" smtClean="0">
                <a:cs typeface="Times New Roman" pitchFamily="18" charset="0"/>
              </a:rPr>
              <a:t>in its facts &amp; possibilities</a:t>
            </a:r>
            <a:endParaRPr lang="fr-FR" altLang="de-DE" sz="2800" dirty="0" smtClean="0">
              <a:cs typeface="Times New Roman" pitchFamily="18" charset="0"/>
            </a:endParaRPr>
          </a:p>
          <a:p>
            <a:pPr marL="1428750" indent="-266700">
              <a:spcBef>
                <a:spcPts val="0"/>
              </a:spcBef>
              <a:spcAft>
                <a:spcPts val="1200"/>
              </a:spcAft>
            </a:pPr>
            <a:r>
              <a:rPr lang="en-US" altLang="de-DE" sz="2800" b="1" dirty="0" smtClean="0">
                <a:cs typeface="Times New Roman" pitchFamily="18" charset="0"/>
              </a:rPr>
              <a:t>life</a:t>
            </a:r>
            <a:r>
              <a:rPr lang="en-US" altLang="de-DE" sz="2800" dirty="0" smtClean="0">
                <a:cs typeface="Times New Roman" pitchFamily="18" charset="0"/>
              </a:rPr>
              <a:t> </a:t>
            </a:r>
            <a:r>
              <a:rPr lang="en-US" altLang="de-DE" sz="2000" dirty="0" smtClean="0">
                <a:cs typeface="Times New Roman" pitchFamily="18" charset="0"/>
              </a:rPr>
              <a:t>with its network of relationships and feelings</a:t>
            </a:r>
            <a:endParaRPr lang="fr-FR" altLang="de-DE" sz="2800" dirty="0" smtClean="0">
              <a:cs typeface="Times New Roman" pitchFamily="18" charset="0"/>
            </a:endParaRPr>
          </a:p>
          <a:p>
            <a:pPr marL="1162050" indent="-438150"/>
            <a:endParaRPr lang="de-DE" altLang="de-DE" sz="2800" dirty="0" smtClean="0"/>
          </a:p>
          <a:p>
            <a:pPr marL="800100">
              <a:spcBef>
                <a:spcPts val="0"/>
              </a:spcBef>
            </a:pPr>
            <a:endParaRPr lang="es-ES_tradnl" altLang="de-DE" sz="28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GB" sz="3600" b="1" i="1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3943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de-DE" sz="3200" dirty="0" smtClean="0">
                <a:cs typeface="Times New Roman" pitchFamily="18" charset="0"/>
              </a:rPr>
              <a:t>The </a:t>
            </a:r>
            <a:r>
              <a:rPr lang="en-US" altLang="de-DE" sz="3200" b="1" dirty="0" smtClean="0">
                <a:cs typeface="Times New Roman" pitchFamily="18" charset="0"/>
              </a:rPr>
              <a:t>four </a:t>
            </a:r>
            <a:r>
              <a:rPr lang="en-US" altLang="de-DE" sz="3200" b="1" dirty="0" smtClean="0"/>
              <a:t>fundamental</a:t>
            </a:r>
            <a:r>
              <a:rPr lang="en-US" altLang="de-DE" sz="3200" b="1" dirty="0" smtClean="0">
                <a:cs typeface="Times New Roman" pitchFamily="18" charset="0"/>
              </a:rPr>
              <a:t> realities (dimensions):</a:t>
            </a:r>
            <a:r>
              <a:rPr lang="en-US" altLang="de-DE" sz="3200" dirty="0" smtClean="0">
                <a:cs typeface="Times New Roman" pitchFamily="18" charset="0"/>
              </a:rPr>
              <a:t> </a:t>
            </a: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Inhaltsplatzhalter 15"/>
          <p:cNvSpPr>
            <a:spLocks noGrp="1"/>
          </p:cNvSpPr>
          <p:nvPr>
            <p:ph idx="1"/>
          </p:nvPr>
        </p:nvSpPr>
        <p:spPr>
          <a:xfrm>
            <a:off x="673077" y="1844824"/>
            <a:ext cx="7920000" cy="4680000"/>
          </a:xfrm>
        </p:spPr>
        <p:txBody>
          <a:bodyPr rtlCol="0" anchor="t">
            <a:normAutofit/>
          </a:bodyPr>
          <a:lstStyle/>
          <a:p>
            <a:pPr marL="895350" indent="-438150">
              <a:buNone/>
            </a:pPr>
            <a:endParaRPr lang="de-DE" altLang="de-DE" sz="1200" dirty="0" smtClean="0"/>
          </a:p>
          <a:p>
            <a:pPr marL="1428750" indent="-266700">
              <a:spcBef>
                <a:spcPts val="0"/>
              </a:spcBef>
              <a:spcAft>
                <a:spcPts val="1200"/>
              </a:spcAft>
            </a:pPr>
            <a:r>
              <a:rPr lang="en-US" altLang="de-DE" sz="2800" dirty="0" smtClean="0">
                <a:cs typeface="Times New Roman" pitchFamily="18" charset="0"/>
              </a:rPr>
              <a:t>the </a:t>
            </a:r>
            <a:r>
              <a:rPr lang="en-US" altLang="de-DE" sz="2800" b="1" dirty="0" smtClean="0">
                <a:cs typeface="Times New Roman" pitchFamily="18" charset="0"/>
              </a:rPr>
              <a:t>world</a:t>
            </a:r>
            <a:r>
              <a:rPr lang="en-US" altLang="de-DE" sz="2800" dirty="0" smtClean="0">
                <a:cs typeface="Times New Roman" pitchFamily="18" charset="0"/>
              </a:rPr>
              <a:t> </a:t>
            </a:r>
            <a:r>
              <a:rPr lang="en-US" altLang="de-DE" sz="2000" dirty="0" smtClean="0">
                <a:cs typeface="Times New Roman" pitchFamily="18" charset="0"/>
              </a:rPr>
              <a:t>in its facts &amp; possibilities</a:t>
            </a:r>
            <a:endParaRPr lang="fr-FR" altLang="de-DE" sz="2800" dirty="0" smtClean="0">
              <a:cs typeface="Times New Roman" pitchFamily="18" charset="0"/>
            </a:endParaRPr>
          </a:p>
          <a:p>
            <a:pPr marL="1428750" indent="-266700">
              <a:spcBef>
                <a:spcPts val="0"/>
              </a:spcBef>
              <a:spcAft>
                <a:spcPts val="1200"/>
              </a:spcAft>
            </a:pPr>
            <a:r>
              <a:rPr lang="en-US" altLang="de-DE" sz="2800" b="1" dirty="0" smtClean="0">
                <a:cs typeface="Times New Roman" pitchFamily="18" charset="0"/>
              </a:rPr>
              <a:t>life</a:t>
            </a:r>
            <a:r>
              <a:rPr lang="en-US" altLang="de-DE" sz="2800" dirty="0" smtClean="0">
                <a:cs typeface="Times New Roman" pitchFamily="18" charset="0"/>
              </a:rPr>
              <a:t> </a:t>
            </a:r>
            <a:r>
              <a:rPr lang="en-US" altLang="de-DE" sz="2000" dirty="0" smtClean="0">
                <a:cs typeface="Times New Roman" pitchFamily="18" charset="0"/>
              </a:rPr>
              <a:t>with its network of relationships and feelings</a:t>
            </a:r>
            <a:endParaRPr lang="fr-FR" altLang="de-DE" sz="2800" dirty="0" smtClean="0">
              <a:cs typeface="Times New Roman" pitchFamily="18" charset="0"/>
            </a:endParaRPr>
          </a:p>
          <a:p>
            <a:pPr marL="1428750" indent="-266700">
              <a:spcBef>
                <a:spcPts val="0"/>
              </a:spcBef>
              <a:spcAft>
                <a:spcPts val="1200"/>
              </a:spcAft>
            </a:pPr>
            <a:r>
              <a:rPr lang="en-US" altLang="de-DE" sz="2800" b="1" dirty="0" smtClean="0">
                <a:cs typeface="Times New Roman" pitchFamily="18" charset="0"/>
              </a:rPr>
              <a:t>being oneself </a:t>
            </a:r>
            <a:r>
              <a:rPr lang="en-US" altLang="de-DE" sz="2000" dirty="0" smtClean="0">
                <a:cs typeface="Times New Roman" pitchFamily="18" charset="0"/>
              </a:rPr>
              <a:t>as a unique, autonomous, responsible person</a:t>
            </a:r>
            <a:endParaRPr lang="fr-FR" altLang="de-DE" sz="2800" dirty="0" smtClean="0">
              <a:cs typeface="Times New Roman" pitchFamily="18" charset="0"/>
            </a:endParaRPr>
          </a:p>
          <a:p>
            <a:pPr marL="1162050" indent="-438150"/>
            <a:endParaRPr lang="de-DE" altLang="de-DE" sz="2800" dirty="0" smtClean="0"/>
          </a:p>
          <a:p>
            <a:pPr marL="800100">
              <a:spcBef>
                <a:spcPts val="0"/>
              </a:spcBef>
            </a:pPr>
            <a:endParaRPr lang="es-ES_tradnl" altLang="de-DE" sz="28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GB" sz="3600" b="1" i="1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8" name="Rechteck 7"/>
          <p:cNvSpPr/>
          <p:nvPr/>
        </p:nvSpPr>
        <p:spPr>
          <a:xfrm>
            <a:off x="2738066" y="260648"/>
            <a:ext cx="3879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CH" sz="2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.)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Existence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 and personal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1800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5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95288" y="260350"/>
            <a:ext cx="700087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27793" y="869950"/>
            <a:ext cx="5324004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3600" b="1" dirty="0" smtClean="0">
                <a:latin typeface="Calibri" pitchFamily="34" charset="0"/>
              </a:rPr>
              <a:t>Agenda</a:t>
            </a:r>
          </a:p>
        </p:txBody>
      </p:sp>
      <p:sp>
        <p:nvSpPr>
          <p:cNvPr id="7" name="Inhaltsplatzhalter 15"/>
          <p:cNvSpPr>
            <a:spLocks noGrp="1"/>
          </p:cNvSpPr>
          <p:nvPr>
            <p:ph idx="1"/>
          </p:nvPr>
        </p:nvSpPr>
        <p:spPr>
          <a:xfrm>
            <a:off x="827584" y="2348880"/>
            <a:ext cx="7920000" cy="3790380"/>
          </a:xfrm>
        </p:spPr>
        <p:txBody>
          <a:bodyPr rtlCol="0" anchor="ctr">
            <a:noAutofit/>
          </a:bodyPr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GB" dirty="0" smtClean="0">
                <a:latin typeface="Calibri" pitchFamily="34" charset="0"/>
              </a:rPr>
              <a:t>Existential </a:t>
            </a:r>
            <a:r>
              <a:rPr lang="en-GB" dirty="0" smtClean="0">
                <a:latin typeface="Calibri" pitchFamily="34" charset="0"/>
              </a:rPr>
              <a:t>Analysis (Vienna</a:t>
            </a:r>
            <a:r>
              <a:rPr lang="en-GB" dirty="0" smtClean="0">
                <a:latin typeface="Calibri" pitchFamily="34" charset="0"/>
              </a:rPr>
              <a:t>)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GB" dirty="0" smtClean="0">
                <a:latin typeface="Calibri" pitchFamily="34" charset="0"/>
              </a:rPr>
              <a:t>What is meaning?</a:t>
            </a:r>
            <a:r>
              <a:rPr lang="en-GB" dirty="0" smtClean="0">
                <a:latin typeface="Calibri" pitchFamily="34" charset="0"/>
              </a:rPr>
              <a:t> 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GB" dirty="0" smtClean="0">
                <a:latin typeface="Calibri" pitchFamily="34" charset="0"/>
              </a:rPr>
              <a:t>Inner consent as access to meaning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GB" dirty="0" smtClean="0">
                <a:latin typeface="Calibri" pitchFamily="34" charset="0"/>
              </a:rPr>
              <a:t>Existence and personal meaning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GB" dirty="0" smtClean="0">
                <a:latin typeface="Calibri" pitchFamily="34" charset="0"/>
              </a:rPr>
              <a:t>Practical steps for personal meaning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GB" dirty="0" smtClean="0">
                <a:latin typeface="Calibri" pitchFamily="34" charset="0"/>
              </a:rPr>
              <a:t>Existential meaning – specifically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GB" dirty="0" smtClean="0">
                <a:latin typeface="Calibri" pitchFamily="34" charset="0"/>
              </a:rPr>
              <a:t>The purpose of Meaning</a:t>
            </a:r>
            <a:endParaRPr lang="de-CH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de-CH" sz="1800" dirty="0" smtClean="0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de-DE" sz="3200" dirty="0" smtClean="0">
                <a:cs typeface="Times New Roman" pitchFamily="18" charset="0"/>
              </a:rPr>
              <a:t>The </a:t>
            </a:r>
            <a:r>
              <a:rPr lang="en-US" altLang="de-DE" sz="3200" b="1" dirty="0" smtClean="0">
                <a:cs typeface="Times New Roman" pitchFamily="18" charset="0"/>
              </a:rPr>
              <a:t>four </a:t>
            </a:r>
            <a:r>
              <a:rPr lang="en-US" altLang="de-DE" sz="3200" b="1" dirty="0" smtClean="0"/>
              <a:t>fundamental</a:t>
            </a:r>
            <a:r>
              <a:rPr lang="en-US" altLang="de-DE" sz="3200" b="1" dirty="0" smtClean="0">
                <a:cs typeface="Times New Roman" pitchFamily="18" charset="0"/>
              </a:rPr>
              <a:t> realities (dimensions):</a:t>
            </a:r>
            <a:r>
              <a:rPr lang="en-US" altLang="de-DE" sz="3200" dirty="0" smtClean="0">
                <a:cs typeface="Times New Roman" pitchFamily="18" charset="0"/>
              </a:rPr>
              <a:t> </a:t>
            </a: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Inhaltsplatzhalter 15"/>
          <p:cNvSpPr>
            <a:spLocks noGrp="1"/>
          </p:cNvSpPr>
          <p:nvPr>
            <p:ph idx="1"/>
          </p:nvPr>
        </p:nvSpPr>
        <p:spPr>
          <a:xfrm>
            <a:off x="821872" y="1700808"/>
            <a:ext cx="7920000" cy="4500000"/>
          </a:xfrm>
        </p:spPr>
        <p:txBody>
          <a:bodyPr rtlCol="0" anchor="t">
            <a:normAutofit/>
          </a:bodyPr>
          <a:lstStyle/>
          <a:p>
            <a:pPr marL="895350" indent="-438150">
              <a:buNone/>
            </a:pPr>
            <a:endParaRPr lang="de-DE" altLang="de-DE" sz="1200" dirty="0" smtClean="0"/>
          </a:p>
          <a:p>
            <a:pPr marL="1428750" indent="-266700">
              <a:spcBef>
                <a:spcPts val="0"/>
              </a:spcBef>
              <a:spcAft>
                <a:spcPts val="1200"/>
              </a:spcAft>
            </a:pPr>
            <a:r>
              <a:rPr lang="en-US" altLang="de-DE" sz="2800" b="1" dirty="0">
                <a:cs typeface="Times New Roman" pitchFamily="18" charset="0"/>
              </a:rPr>
              <a:t>the world </a:t>
            </a:r>
            <a:r>
              <a:rPr lang="en-US" altLang="de-DE" sz="2000" dirty="0">
                <a:cs typeface="Times New Roman" pitchFamily="18" charset="0"/>
              </a:rPr>
              <a:t>in its facts &amp; possibilities</a:t>
            </a:r>
          </a:p>
          <a:p>
            <a:pPr marL="1162050" indent="0">
              <a:spcBef>
                <a:spcPts val="0"/>
              </a:spcBef>
              <a:spcAft>
                <a:spcPts val="1200"/>
              </a:spcAft>
              <a:buNone/>
              <a:tabLst>
                <a:tab pos="1433513" algn="l"/>
              </a:tabLst>
            </a:pPr>
            <a:r>
              <a:rPr lang="fr-FR" altLang="de-DE" sz="2100" dirty="0">
                <a:cs typeface="Times New Roman" pitchFamily="18" charset="0"/>
              </a:rPr>
              <a:t>	</a:t>
            </a:r>
            <a:r>
              <a:rPr lang="fr-FR" altLang="de-DE" sz="2100" dirty="0" err="1">
                <a:cs typeface="Times New Roman" pitchFamily="18" charset="0"/>
              </a:rPr>
              <a:t>truth</a:t>
            </a:r>
            <a:endParaRPr lang="fr-FR" altLang="de-DE" sz="2100" dirty="0">
              <a:cs typeface="Times New Roman" pitchFamily="18" charset="0"/>
            </a:endParaRPr>
          </a:p>
          <a:p>
            <a:pPr marL="1428750" indent="-266700">
              <a:spcBef>
                <a:spcPts val="0"/>
              </a:spcBef>
              <a:spcAft>
                <a:spcPts val="1200"/>
              </a:spcAft>
            </a:pPr>
            <a:r>
              <a:rPr lang="en-US" altLang="de-DE" sz="2800" b="1" dirty="0">
                <a:cs typeface="Times New Roman" pitchFamily="18" charset="0"/>
              </a:rPr>
              <a:t>life </a:t>
            </a:r>
            <a:r>
              <a:rPr lang="en-US" altLang="de-DE" sz="2200" dirty="0">
                <a:cs typeface="Times New Roman" pitchFamily="18" charset="0"/>
              </a:rPr>
              <a:t>with its network of relationships and feelings</a:t>
            </a:r>
          </a:p>
          <a:p>
            <a:pPr marL="1162050" indent="0">
              <a:spcBef>
                <a:spcPts val="0"/>
              </a:spcBef>
              <a:spcAft>
                <a:spcPts val="1200"/>
              </a:spcAft>
              <a:buNone/>
              <a:tabLst>
                <a:tab pos="1433513" algn="l"/>
              </a:tabLst>
            </a:pPr>
            <a:r>
              <a:rPr lang="en-US" altLang="de-DE" sz="2800" b="1" dirty="0">
                <a:cs typeface="Times New Roman" pitchFamily="18" charset="0"/>
              </a:rPr>
              <a:t>	</a:t>
            </a:r>
            <a:r>
              <a:rPr lang="en-US" altLang="de-DE" sz="2100" dirty="0">
                <a:cs typeface="Times New Roman" pitchFamily="18" charset="0"/>
              </a:rPr>
              <a:t>value</a:t>
            </a:r>
            <a:endParaRPr lang="fr-FR" altLang="de-DE" sz="2100" dirty="0">
              <a:cs typeface="Times New Roman" pitchFamily="18" charset="0"/>
            </a:endParaRPr>
          </a:p>
          <a:p>
            <a:pPr marL="1428750" indent="-266700">
              <a:spcBef>
                <a:spcPts val="0"/>
              </a:spcBef>
              <a:spcAft>
                <a:spcPts val="1200"/>
              </a:spcAft>
            </a:pPr>
            <a:r>
              <a:rPr lang="en-US" altLang="de-DE" sz="2800" b="1" dirty="0" smtClean="0">
                <a:cs typeface="Times New Roman" pitchFamily="18" charset="0"/>
              </a:rPr>
              <a:t>being oneself </a:t>
            </a:r>
            <a:r>
              <a:rPr lang="en-US" altLang="de-DE" sz="2000" dirty="0" smtClean="0">
                <a:cs typeface="Times New Roman" pitchFamily="18" charset="0"/>
              </a:rPr>
              <a:t>as a unique, autonomous, responsible person</a:t>
            </a:r>
            <a:endParaRPr lang="fr-FR" altLang="de-DE" sz="2800" dirty="0" smtClean="0">
              <a:cs typeface="Times New Roman" pitchFamily="18" charset="0"/>
            </a:endParaRPr>
          </a:p>
          <a:p>
            <a:pPr marL="1428750" indent="-266700">
              <a:spcBef>
                <a:spcPts val="0"/>
              </a:spcBef>
            </a:pPr>
            <a:r>
              <a:rPr lang="en-US" altLang="de-DE" sz="2800" dirty="0" smtClean="0">
                <a:cs typeface="Times New Roman" pitchFamily="18" charset="0"/>
              </a:rPr>
              <a:t>the </a:t>
            </a:r>
            <a:r>
              <a:rPr lang="en-US" altLang="de-DE" sz="2800" b="1" dirty="0" smtClean="0">
                <a:cs typeface="Times New Roman" pitchFamily="18" charset="0"/>
              </a:rPr>
              <a:t>wider context</a:t>
            </a:r>
            <a:r>
              <a:rPr lang="en-US" altLang="de-DE" sz="2800" dirty="0" smtClean="0">
                <a:cs typeface="Times New Roman" pitchFamily="18" charset="0"/>
              </a:rPr>
              <a:t>:</a:t>
            </a:r>
            <a:r>
              <a:rPr lang="en-US" altLang="de-DE" sz="2000" dirty="0" smtClean="0">
                <a:cs typeface="Times New Roman" pitchFamily="18" charset="0"/>
                <a:sym typeface="Wingdings"/>
              </a:rPr>
              <a:t> </a:t>
            </a:r>
            <a:r>
              <a:rPr lang="en-US" altLang="de-DE" sz="2000" dirty="0" smtClean="0">
                <a:cs typeface="Times New Roman" pitchFamily="18" charset="0"/>
                <a:sym typeface="Wingdings"/>
              </a:rPr>
              <a:t>the </a:t>
            </a:r>
            <a:r>
              <a:rPr lang="en-US" altLang="de-DE" sz="2000" dirty="0" smtClean="0">
                <a:cs typeface="Times New Roman" pitchFamily="18" charset="0"/>
              </a:rPr>
              <a:t>future (“becoming” through one’s activities and engagement)</a:t>
            </a:r>
          </a:p>
          <a:p>
            <a:pPr marL="1428750" indent="-266700">
              <a:spcBef>
                <a:spcPts val="0"/>
              </a:spcBef>
              <a:buNone/>
            </a:pPr>
            <a:r>
              <a:rPr lang="en-US" altLang="de-DE" sz="2000" dirty="0" smtClean="0">
                <a:cs typeface="Times New Roman" pitchFamily="18" charset="0"/>
              </a:rPr>
              <a:t>     </a:t>
            </a:r>
            <a:r>
              <a:rPr lang="en-US" altLang="de-DE" sz="2000" dirty="0" smtClean="0">
                <a:cs typeface="Times New Roman" pitchFamily="18" charset="0"/>
                <a:sym typeface="Wingdings"/>
              </a:rPr>
              <a:t> </a:t>
            </a:r>
            <a:r>
              <a:rPr lang="en-US" altLang="de-DE" sz="20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meaning</a:t>
            </a:r>
            <a:endParaRPr lang="fr-FR" altLang="de-DE" sz="2000" b="1" dirty="0" smtClean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1162050" indent="-438150"/>
            <a:endParaRPr lang="de-DE" altLang="de-DE" sz="2800" dirty="0" smtClean="0"/>
          </a:p>
          <a:p>
            <a:pPr marL="800100">
              <a:spcBef>
                <a:spcPts val="0"/>
              </a:spcBef>
            </a:pPr>
            <a:endParaRPr lang="es-ES_tradnl" altLang="de-DE" sz="28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GB" sz="3600" b="1" i="1" dirty="0" smtClean="0"/>
          </a:p>
        </p:txBody>
      </p:sp>
      <p:sp>
        <p:nvSpPr>
          <p:cNvPr id="8" name="Rechteck 7"/>
          <p:cNvSpPr/>
          <p:nvPr/>
        </p:nvSpPr>
        <p:spPr>
          <a:xfrm>
            <a:off x="2738066" y="260648"/>
            <a:ext cx="3879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CH" sz="2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.)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Existence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 and personal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rankl - 1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7000" contrast="-1000"/>
          </a:blip>
          <a:srcRect l="24185" r="16890" b="6952"/>
          <a:stretch>
            <a:fillRect/>
          </a:stretch>
        </p:blipFill>
        <p:spPr bwMode="auto">
          <a:xfrm>
            <a:off x="2483768" y="0"/>
            <a:ext cx="3888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539552" y="1944000"/>
            <a:ext cx="7920000" cy="4680000"/>
          </a:xfrm>
        </p:spPr>
        <p:txBody>
          <a:bodyPr rtlCol="0" anchor="ctr">
            <a:normAutofit/>
          </a:bodyPr>
          <a:lstStyle/>
          <a:p>
            <a:pPr marL="0" indent="19050" algn="ctr">
              <a:lnSpc>
                <a:spcPct val="80000"/>
              </a:lnSpc>
              <a:buNone/>
              <a:defRPr/>
            </a:pPr>
            <a:endParaRPr lang="de-CH" sz="3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19050" algn="ctr">
              <a:lnSpc>
                <a:spcPct val="80000"/>
              </a:lnSpc>
              <a:buNone/>
              <a:defRPr/>
            </a:pPr>
            <a:r>
              <a:rPr lang="en-US" b="1" dirty="0" smtClean="0"/>
              <a:t>the </a:t>
            </a:r>
            <a:r>
              <a:rPr lang="en-US" b="1" dirty="0" smtClean="0"/>
              <a:t>“Existential Turn</a:t>
            </a:r>
            <a:r>
              <a:rPr lang="en-US" b="1" dirty="0" smtClean="0"/>
              <a:t>”</a:t>
            </a:r>
          </a:p>
          <a:p>
            <a:pPr marL="0" indent="19050" algn="ctr">
              <a:lnSpc>
                <a:spcPct val="80000"/>
              </a:lnSpc>
              <a:buNone/>
              <a:defRPr/>
            </a:pPr>
            <a:endParaRPr lang="en-US" sz="100" dirty="0" smtClean="0"/>
          </a:p>
          <a:p>
            <a:pPr marL="0" indent="19050" algn="ctr">
              <a:lnSpc>
                <a:spcPct val="80000"/>
              </a:lnSpc>
              <a:buNone/>
              <a:defRPr/>
            </a:pPr>
            <a:r>
              <a:rPr lang="en-US" sz="1600" dirty="0" smtClean="0"/>
              <a:t>(V. </a:t>
            </a:r>
            <a:r>
              <a:rPr lang="en-US" sz="1600" dirty="0" err="1" smtClean="0"/>
              <a:t>Frankl</a:t>
            </a:r>
            <a:r>
              <a:rPr lang="en-US" sz="1600" dirty="0" smtClean="0"/>
              <a:t>, 1946)</a:t>
            </a:r>
            <a:endParaRPr lang="de-AT" sz="1600" b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i="1" dirty="0" smtClean="0"/>
          </a:p>
          <a:p>
            <a:pPr marL="96838" indent="12700" algn="ctr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600" b="1" dirty="0" smtClean="0"/>
              <a:t>Key </a:t>
            </a:r>
            <a:r>
              <a:rPr lang="en-US" sz="3600" b="1" dirty="0" smtClean="0"/>
              <a:t>for discovering meaning</a:t>
            </a:r>
            <a:endParaRPr kumimoji="0" lang="de-DE" alt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738066" y="260648"/>
            <a:ext cx="3879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CH" sz="2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.)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Existence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 and personal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690390" y="1052736"/>
            <a:ext cx="7986066" cy="453650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8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Inhaltsplatzhalter 15"/>
          <p:cNvSpPr>
            <a:spLocks noGrp="1"/>
          </p:cNvSpPr>
          <p:nvPr>
            <p:ph idx="1"/>
          </p:nvPr>
        </p:nvSpPr>
        <p:spPr>
          <a:xfrm>
            <a:off x="1073202" y="1052736"/>
            <a:ext cx="7920000" cy="4680000"/>
          </a:xfrm>
        </p:spPr>
        <p:txBody>
          <a:bodyPr rtlCol="0" anchor="t"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de-DE" altLang="de-DE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de-DE" altLang="de-DE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de-DE" altLang="de-DE" sz="2800" b="1" dirty="0" err="1" smtClean="0">
                <a:solidFill>
                  <a:schemeClr val="accent3">
                    <a:lumMod val="75000"/>
                  </a:schemeClr>
                </a:solidFill>
              </a:rPr>
              <a:t>Questioning</a:t>
            </a:r>
            <a:r>
              <a:rPr lang="de-DE" altLang="de-DE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de-DE" altLang="de-DE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de-DE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None/>
              <a:defRPr/>
            </a:pPr>
            <a:endParaRPr lang="de-AT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i="1" dirty="0" smtClean="0"/>
          </a:p>
          <a:p>
            <a:pPr algn="ctr">
              <a:buNone/>
              <a:defRPr/>
            </a:pPr>
            <a:endParaRPr lang="de-DE" altLang="de-DE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  <a:defRPr/>
            </a:pPr>
            <a:r>
              <a:rPr lang="de-DE" altLang="de-DE" sz="2800" b="1" dirty="0" smtClean="0">
                <a:solidFill>
                  <a:schemeClr val="accent3">
                    <a:lumMod val="75000"/>
                  </a:schemeClr>
                </a:solidFill>
              </a:rPr>
              <a:t>Responding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630618" y="3284984"/>
            <a:ext cx="435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/>
          <a:lstStyle/>
          <a:p>
            <a:endParaRPr lang="de-CH"/>
          </a:p>
        </p:txBody>
      </p:sp>
      <p:sp>
        <p:nvSpPr>
          <p:cNvPr id="19" name="Rechteck 18"/>
          <p:cNvSpPr/>
          <p:nvPr/>
        </p:nvSpPr>
        <p:spPr>
          <a:xfrm>
            <a:off x="582150" y="3651846"/>
            <a:ext cx="1800200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de-DE" altLang="de-DE" sz="2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Person</a:t>
            </a:r>
            <a:endParaRPr lang="de-CH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-108520" y="3615233"/>
            <a:ext cx="1036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2000" b="1" dirty="0" smtClean="0">
                <a:solidFill>
                  <a:schemeClr val="bg1">
                    <a:lumMod val="50000"/>
                  </a:schemeClr>
                </a:solidFill>
              </a:rPr>
              <a:t>ME</a:t>
            </a:r>
            <a:r>
              <a:rPr lang="de-DE" altLang="de-DE" sz="2400" dirty="0" smtClean="0">
                <a:solidFill>
                  <a:schemeClr val="bg1">
                    <a:lumMod val="50000"/>
                  </a:schemeClr>
                </a:solidFill>
              </a:rPr>
              <a:t>      	                                                               </a:t>
            </a:r>
            <a:r>
              <a:rPr lang="de-DE" altLang="de-DE" sz="2000" b="1" dirty="0" smtClean="0">
                <a:solidFill>
                  <a:schemeClr val="bg1">
                    <a:lumMod val="50000"/>
                  </a:schemeClr>
                </a:solidFill>
              </a:rPr>
              <a:t>„World“</a:t>
            </a:r>
            <a:br>
              <a:rPr lang="de-DE" altLang="de-DE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sz="1200" dirty="0" smtClean="0">
                <a:solidFill>
                  <a:schemeClr val="bg1">
                    <a:lumMod val="50000"/>
                  </a:schemeClr>
                </a:solidFill>
              </a:rPr>
              <a:t>			    	                  			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308304" y="3966155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200" dirty="0" smtClean="0"/>
              <a:t>Other(s),	      </a:t>
            </a:r>
          </a:p>
          <a:p>
            <a:r>
              <a:rPr lang="de-DE" altLang="de-DE" sz="1200" dirty="0" smtClean="0"/>
              <a:t>YOU</a:t>
            </a:r>
            <a:r>
              <a:rPr lang="de-DE" altLang="de-DE" sz="1200" b="1" dirty="0" smtClean="0"/>
              <a:t/>
            </a:r>
            <a:br>
              <a:rPr lang="de-DE" altLang="de-DE" sz="1200" b="1" dirty="0" smtClean="0"/>
            </a:br>
            <a:endParaRPr lang="de-CH" sz="1200" dirty="0"/>
          </a:p>
        </p:txBody>
      </p:sp>
      <p:sp>
        <p:nvSpPr>
          <p:cNvPr id="16" name="Rechteck 15"/>
          <p:cNvSpPr/>
          <p:nvPr/>
        </p:nvSpPr>
        <p:spPr>
          <a:xfrm>
            <a:off x="2908994" y="3789040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200" dirty="0" err="1" smtClean="0"/>
              <a:t>Being</a:t>
            </a:r>
            <a:r>
              <a:rPr lang="de-DE" altLang="de-DE" sz="1200" dirty="0" smtClean="0"/>
              <a:t>-in-</a:t>
            </a:r>
            <a:r>
              <a:rPr lang="de-DE" altLang="de-DE" sz="1200" dirty="0" err="1" smtClean="0"/>
              <a:t>the</a:t>
            </a:r>
            <a:r>
              <a:rPr lang="de-DE" altLang="de-DE" sz="1200" dirty="0" smtClean="0"/>
              <a:t>-World</a:t>
            </a:r>
            <a:r>
              <a:rPr lang="de-DE" altLang="de-DE" sz="1200" b="1" dirty="0" smtClean="0"/>
              <a:t/>
            </a:r>
            <a:br>
              <a:rPr lang="de-DE" altLang="de-DE" sz="1200" b="1" dirty="0" smtClean="0"/>
            </a:br>
            <a:endParaRPr lang="de-CH" sz="1200" dirty="0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2593826" y="2708920"/>
            <a:ext cx="4356000" cy="0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de-CH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2596252" y="4365104"/>
            <a:ext cx="4356000" cy="0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de-CH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Nach rechts gekrümmter Pfeil 17"/>
          <p:cNvSpPr/>
          <p:nvPr/>
        </p:nvSpPr>
        <p:spPr>
          <a:xfrm>
            <a:off x="791720" y="2204864"/>
            <a:ext cx="1260000" cy="2160000"/>
          </a:xfrm>
          <a:prstGeom prst="curvedRightArrow">
            <a:avLst>
              <a:gd name="adj1" fmla="val 25000"/>
              <a:gd name="adj2" fmla="val 50000"/>
              <a:gd name="adj3" fmla="val 2358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259632" y="5714092"/>
            <a:ext cx="6948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 smtClean="0">
                <a:sym typeface="Symbol" pitchFamily="18" charset="2"/>
              </a:rPr>
              <a:t> </a:t>
            </a:r>
            <a:r>
              <a:rPr lang="de-AT" sz="2800" dirty="0" smtClean="0"/>
              <a:t>Dialogical reality of existence</a:t>
            </a:r>
          </a:p>
        </p:txBody>
      </p:sp>
      <p:sp>
        <p:nvSpPr>
          <p:cNvPr id="25" name="Rechteck 24"/>
          <p:cNvSpPr/>
          <p:nvPr/>
        </p:nvSpPr>
        <p:spPr>
          <a:xfrm>
            <a:off x="2738066" y="292586"/>
            <a:ext cx="3879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CH" sz="2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.)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Existence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 and personal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684000" y="1944000"/>
            <a:ext cx="7920000" cy="4680000"/>
          </a:xfrm>
        </p:spPr>
        <p:txBody>
          <a:bodyPr rtlCol="0" anchor="t"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endParaRPr lang="de-CH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finding existential meaning</a:t>
            </a:r>
            <a:br>
              <a:rPr lang="en-GB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according to the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altLang="de-DE" sz="3600" b="1" dirty="0" smtClean="0"/>
              <a:t>Fundamental Existential Motivations</a:t>
            </a:r>
            <a:r>
              <a:rPr lang="en-US" sz="3600" b="1" dirty="0" smtClean="0"/>
              <a:t>  </a:t>
            </a:r>
            <a:endParaRPr lang="de-AT" sz="3600" b="1" dirty="0" smtClean="0"/>
          </a:p>
          <a:p>
            <a:pPr algn="ctr">
              <a:lnSpc>
                <a:spcPct val="80000"/>
              </a:lnSpc>
              <a:buNone/>
              <a:defRPr/>
            </a:pPr>
            <a:endParaRPr lang="de-DE" altLang="de-DE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  <a:defRPr/>
            </a:pPr>
            <a:r>
              <a:rPr lang="de-DE" alt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Works with</a:t>
            </a:r>
            <a:r>
              <a:rPr lang="de-AT" alt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alt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inner consent </a:t>
            </a:r>
          </a:p>
          <a:p>
            <a:pPr algn="ctr">
              <a:buNone/>
              <a:defRPr/>
            </a:pPr>
            <a:r>
              <a:rPr lang="en-GB" alt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</a:t>
            </a:r>
            <a:r>
              <a:rPr lang="en-GB" alt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de-AT" alt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dimensions</a:t>
            </a:r>
            <a:r>
              <a:rPr lang="de-AT" alt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alt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existence</a:t>
            </a:r>
            <a:endParaRPr lang="de-DE" altLang="de-DE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3600" b="1" dirty="0" smtClean="0"/>
              <a:t>5. Practical </a:t>
            </a:r>
            <a:r>
              <a:rPr lang="en-GB" sz="3600" b="1" dirty="0" smtClean="0"/>
              <a:t>steps</a:t>
            </a:r>
            <a:endParaRPr kumimoji="0" lang="de-DE" alt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86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755650" cy="6875463"/>
          </a:xfrm>
          <a:prstGeom prst="rect">
            <a:avLst/>
          </a:prstGeom>
          <a:solidFill>
            <a:srgbClr val="F3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pic>
        <p:nvPicPr>
          <p:cNvPr id="44036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11769" r="58791" b="46300"/>
          <a:stretch>
            <a:fillRect/>
          </a:stretch>
        </p:blipFill>
        <p:spPr bwMode="auto">
          <a:xfrm>
            <a:off x="423863" y="252413"/>
            <a:ext cx="700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22288" y="609282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22288" y="4221163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22288" y="3644900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22288" y="3068638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0700" y="249237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77925" y="1560513"/>
            <a:ext cx="7696200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3200" b="1" dirty="0" smtClean="0"/>
              <a:t>1st Element: </a:t>
            </a:r>
            <a:r>
              <a:rPr lang="de-AT" sz="3200" dirty="0" err="1" smtClean="0"/>
              <a:t>capacities</a:t>
            </a:r>
            <a:r>
              <a:rPr lang="de-AT" sz="3200" dirty="0" smtClean="0"/>
              <a:t> and </a:t>
            </a:r>
            <a:r>
              <a:rPr lang="de-AT" sz="3200" dirty="0" err="1" smtClean="0"/>
              <a:t>possibilities</a:t>
            </a:r>
            <a:endParaRPr lang="de-AT" sz="3200" dirty="0"/>
          </a:p>
          <a:p>
            <a:pPr>
              <a:defRPr/>
            </a:pPr>
            <a:endParaRPr lang="de-AT" sz="3200" b="1" dirty="0"/>
          </a:p>
          <a:p>
            <a:pPr>
              <a:defRPr/>
            </a:pPr>
            <a:r>
              <a:rPr lang="de-AT" sz="3200" dirty="0" err="1" smtClean="0"/>
              <a:t>What</a:t>
            </a:r>
            <a:r>
              <a:rPr lang="de-AT" sz="3200" b="1" dirty="0" smtClean="0"/>
              <a:t> </a:t>
            </a:r>
            <a:r>
              <a:rPr lang="de-AT" sz="3200" b="1" u="sng" dirty="0" err="1" smtClean="0"/>
              <a:t>can</a:t>
            </a:r>
            <a:r>
              <a:rPr lang="de-AT" sz="3200" b="1" dirty="0" smtClean="0"/>
              <a:t> I do – </a:t>
            </a:r>
            <a:r>
              <a:rPr lang="de-AT" sz="3200" dirty="0" err="1" smtClean="0"/>
              <a:t>what</a:t>
            </a:r>
            <a:r>
              <a:rPr lang="de-AT" sz="3200" b="1" dirty="0" smtClean="0"/>
              <a:t> am I </a:t>
            </a:r>
            <a:r>
              <a:rPr lang="de-AT" sz="3200" b="1" dirty="0" err="1" smtClean="0"/>
              <a:t>able</a:t>
            </a:r>
            <a:r>
              <a:rPr lang="de-AT" sz="3200" b="1" dirty="0" smtClean="0"/>
              <a:t> </a:t>
            </a:r>
            <a:r>
              <a:rPr lang="de-AT" sz="3200" dirty="0" err="1" smtClean="0"/>
              <a:t>to</a:t>
            </a:r>
            <a:r>
              <a:rPr lang="de-AT" sz="3200" dirty="0" smtClean="0"/>
              <a:t> do in </a:t>
            </a:r>
            <a:r>
              <a:rPr lang="de-AT" sz="3200" dirty="0" err="1" smtClean="0"/>
              <a:t>this</a:t>
            </a:r>
            <a:r>
              <a:rPr lang="de-AT" sz="3200" dirty="0" smtClean="0"/>
              <a:t> </a:t>
            </a:r>
            <a:r>
              <a:rPr lang="de-AT" sz="3200" dirty="0" err="1" smtClean="0"/>
              <a:t>situation</a:t>
            </a:r>
            <a:r>
              <a:rPr lang="de-AT" sz="3200" dirty="0" smtClean="0"/>
              <a:t>?</a:t>
            </a:r>
          </a:p>
          <a:p>
            <a:pPr>
              <a:defRPr/>
            </a:pPr>
            <a:endParaRPr lang="de-AT" sz="3200" dirty="0"/>
          </a:p>
          <a:p>
            <a:pPr>
              <a:defRPr/>
            </a:pPr>
            <a:r>
              <a:rPr lang="de-AT" sz="3200" dirty="0" smtClean="0"/>
              <a:t>→ </a:t>
            </a:r>
            <a:r>
              <a:rPr lang="de-AT" sz="3200" dirty="0" err="1" smtClean="0"/>
              <a:t>capacities</a:t>
            </a:r>
            <a:r>
              <a:rPr lang="de-AT" sz="3200" dirty="0" smtClean="0"/>
              <a:t>, power and </a:t>
            </a:r>
            <a:r>
              <a:rPr lang="de-AT" sz="3200" dirty="0" err="1" smtClean="0"/>
              <a:t>possibilities</a:t>
            </a:r>
            <a:endParaRPr lang="de-AT" sz="3200" dirty="0"/>
          </a:p>
          <a:p>
            <a:pPr marL="914400" indent="-914400">
              <a:buFontTx/>
              <a:buAutoNum type="arabicPeriod"/>
              <a:defRPr/>
            </a:pPr>
            <a:endParaRPr lang="de-AT" sz="5400" b="1" dirty="0"/>
          </a:p>
        </p:txBody>
      </p:sp>
      <p:sp>
        <p:nvSpPr>
          <p:cNvPr id="14" name="Rechteck 13"/>
          <p:cNvSpPr/>
          <p:nvPr/>
        </p:nvSpPr>
        <p:spPr>
          <a:xfrm>
            <a:off x="3419872" y="357158"/>
            <a:ext cx="1924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Practical</a:t>
            </a: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steps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755650" cy="6875463"/>
          </a:xfrm>
          <a:prstGeom prst="rect">
            <a:avLst/>
          </a:prstGeom>
          <a:solidFill>
            <a:srgbClr val="F3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pic>
        <p:nvPicPr>
          <p:cNvPr id="45060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11769" r="58791" b="46300"/>
          <a:stretch>
            <a:fillRect/>
          </a:stretch>
        </p:blipFill>
        <p:spPr bwMode="auto">
          <a:xfrm>
            <a:off x="423863" y="252413"/>
            <a:ext cx="700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22288" y="609282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22288" y="4221163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22288" y="3644900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22288" y="3068638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0700" y="249237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77925" y="1245394"/>
            <a:ext cx="7696200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3200" b="1" dirty="0" smtClean="0"/>
              <a:t>1st </a:t>
            </a:r>
            <a:r>
              <a:rPr lang="de-AT" sz="3200" b="1" dirty="0" err="1" smtClean="0"/>
              <a:t>Prerequisite</a:t>
            </a:r>
            <a:r>
              <a:rPr lang="de-AT" sz="3200" b="1" dirty="0" smtClean="0"/>
              <a:t> = </a:t>
            </a:r>
            <a:r>
              <a:rPr lang="de-AT" sz="3200" b="1" dirty="0" err="1" smtClean="0"/>
              <a:t>acceptance</a:t>
            </a:r>
            <a:r>
              <a:rPr lang="de-AT" sz="3200" b="1" dirty="0"/>
              <a:t>: </a:t>
            </a:r>
          </a:p>
          <a:p>
            <a:pPr>
              <a:defRPr/>
            </a:pPr>
            <a:endParaRPr lang="de-AT" sz="3200" b="1" dirty="0"/>
          </a:p>
          <a:p>
            <a:pPr>
              <a:defRPr/>
            </a:pPr>
            <a:r>
              <a:rPr lang="de-AT" sz="3200" dirty="0" smtClean="0"/>
              <a:t>„I </a:t>
            </a:r>
            <a:r>
              <a:rPr lang="de-AT" sz="3200" dirty="0" err="1" smtClean="0"/>
              <a:t>can</a:t>
            </a:r>
            <a:r>
              <a:rPr lang="de-AT" sz="3200" dirty="0" smtClean="0"/>
              <a:t> </a:t>
            </a:r>
            <a:r>
              <a:rPr lang="de-AT" sz="3200" dirty="0" err="1" smtClean="0"/>
              <a:t>let</a:t>
            </a:r>
            <a:r>
              <a:rPr lang="de-AT" sz="3200" dirty="0" smtClean="0"/>
              <a:t> </a:t>
            </a:r>
            <a:r>
              <a:rPr lang="de-AT" sz="3200" dirty="0" err="1" smtClean="0"/>
              <a:t>it</a:t>
            </a:r>
            <a:r>
              <a:rPr lang="de-AT" sz="3200" dirty="0" smtClean="0"/>
              <a:t> </a:t>
            </a:r>
            <a:r>
              <a:rPr lang="de-AT" sz="3200" dirty="0" err="1" smtClean="0"/>
              <a:t>be</a:t>
            </a:r>
            <a:r>
              <a:rPr lang="de-AT" sz="3200" dirty="0" smtClean="0"/>
              <a:t> – </a:t>
            </a:r>
            <a:r>
              <a:rPr lang="de-AT" sz="3200" dirty="0" err="1" smtClean="0"/>
              <a:t>because</a:t>
            </a:r>
            <a:r>
              <a:rPr lang="de-AT" sz="3200" dirty="0" smtClean="0"/>
              <a:t> </a:t>
            </a:r>
            <a:r>
              <a:rPr lang="de-AT" sz="3200" dirty="0" err="1" smtClean="0"/>
              <a:t>it</a:t>
            </a:r>
            <a:r>
              <a:rPr lang="de-AT" sz="3200" dirty="0" smtClean="0"/>
              <a:t> </a:t>
            </a:r>
            <a:r>
              <a:rPr lang="de-AT" sz="3200" dirty="0" err="1" smtClean="0"/>
              <a:t>lets</a:t>
            </a:r>
            <a:r>
              <a:rPr lang="de-AT" sz="3200" dirty="0" smtClean="0"/>
              <a:t> </a:t>
            </a:r>
            <a:r>
              <a:rPr lang="de-AT" sz="3200" dirty="0" err="1" smtClean="0"/>
              <a:t>me</a:t>
            </a:r>
            <a:r>
              <a:rPr lang="de-AT" sz="3200" dirty="0" smtClean="0"/>
              <a:t> </a:t>
            </a:r>
            <a:r>
              <a:rPr lang="de-AT" sz="3200" dirty="0" err="1" smtClean="0"/>
              <a:t>be</a:t>
            </a:r>
            <a:r>
              <a:rPr lang="de-AT" sz="3200" dirty="0" smtClean="0"/>
              <a:t>“.</a:t>
            </a:r>
            <a:endParaRPr lang="de-AT" sz="3200" dirty="0"/>
          </a:p>
          <a:p>
            <a:pPr>
              <a:defRPr/>
            </a:pPr>
            <a:endParaRPr lang="de-AT" sz="3200" dirty="0"/>
          </a:p>
          <a:p>
            <a:pPr>
              <a:defRPr/>
            </a:pPr>
            <a:r>
              <a:rPr lang="de-AT" sz="3200" dirty="0" smtClean="0"/>
              <a:t>Needs </a:t>
            </a:r>
            <a:r>
              <a:rPr lang="de-AT" sz="3200" dirty="0" err="1" smtClean="0"/>
              <a:t>courage</a:t>
            </a:r>
            <a:r>
              <a:rPr lang="de-AT" sz="3200" dirty="0"/>
              <a:t>, </a:t>
            </a:r>
            <a:r>
              <a:rPr lang="de-AT" sz="3200" dirty="0" err="1" smtClean="0"/>
              <a:t>support</a:t>
            </a:r>
            <a:r>
              <a:rPr lang="de-AT" sz="3200" dirty="0" smtClean="0"/>
              <a:t>. </a:t>
            </a:r>
          </a:p>
          <a:p>
            <a:pPr>
              <a:defRPr/>
            </a:pPr>
            <a:r>
              <a:rPr lang="de-AT" sz="3200" dirty="0" err="1" smtClean="0"/>
              <a:t>Allows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trust</a:t>
            </a:r>
            <a:r>
              <a:rPr lang="de-AT" sz="3200" dirty="0"/>
              <a:t>. </a:t>
            </a:r>
          </a:p>
          <a:p>
            <a:pPr marL="914400" indent="-914400">
              <a:buFontTx/>
              <a:buAutoNum type="arabicPeriod"/>
              <a:defRPr/>
            </a:pPr>
            <a:endParaRPr lang="de-AT" sz="5400" b="1" dirty="0"/>
          </a:p>
        </p:txBody>
      </p:sp>
      <p:sp>
        <p:nvSpPr>
          <p:cNvPr id="17" name="Rechteck 16"/>
          <p:cNvSpPr/>
          <p:nvPr/>
        </p:nvSpPr>
        <p:spPr>
          <a:xfrm>
            <a:off x="3419872" y="357158"/>
            <a:ext cx="1924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Practical</a:t>
            </a: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steps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755650" cy="6875463"/>
          </a:xfrm>
          <a:prstGeom prst="rect">
            <a:avLst/>
          </a:prstGeom>
          <a:solidFill>
            <a:srgbClr val="F3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pic>
        <p:nvPicPr>
          <p:cNvPr id="46084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11769" r="58791" b="46300"/>
          <a:stretch>
            <a:fillRect/>
          </a:stretch>
        </p:blipFill>
        <p:spPr bwMode="auto">
          <a:xfrm>
            <a:off x="423863" y="252413"/>
            <a:ext cx="700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22288" y="609282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22288" y="4221163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22288" y="3644900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22288" y="3068638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0700" y="249237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77925" y="1560513"/>
            <a:ext cx="7696200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3200" b="1" dirty="0" smtClean="0"/>
              <a:t>2nd Element: </a:t>
            </a:r>
            <a:r>
              <a:rPr lang="de-AT" sz="3200" dirty="0" err="1" smtClean="0"/>
              <a:t>connecting</a:t>
            </a:r>
            <a:r>
              <a:rPr lang="de-AT" sz="3200" dirty="0" smtClean="0"/>
              <a:t> </a:t>
            </a:r>
            <a:r>
              <a:rPr lang="de-AT" sz="3200" dirty="0" err="1" smtClean="0"/>
              <a:t>emotionally</a:t>
            </a:r>
            <a:endParaRPr lang="de-AT" sz="3200" b="1" dirty="0"/>
          </a:p>
          <a:p>
            <a:pPr>
              <a:defRPr/>
            </a:pPr>
            <a:endParaRPr lang="de-AT" sz="3200" b="1" dirty="0"/>
          </a:p>
          <a:p>
            <a:pPr>
              <a:defRPr/>
            </a:pPr>
            <a:r>
              <a:rPr lang="de-AT" sz="3200" dirty="0" err="1" smtClean="0"/>
              <a:t>What</a:t>
            </a:r>
            <a:r>
              <a:rPr lang="de-AT" sz="3200" dirty="0" smtClean="0"/>
              <a:t> do </a:t>
            </a:r>
            <a:r>
              <a:rPr lang="de-AT" sz="3200" b="1" dirty="0" smtClean="0"/>
              <a:t>I like </a:t>
            </a:r>
            <a:r>
              <a:rPr lang="de-AT" sz="3200" dirty="0" err="1" smtClean="0"/>
              <a:t>to</a:t>
            </a:r>
            <a:r>
              <a:rPr lang="de-AT" sz="3200" dirty="0" smtClean="0"/>
              <a:t> do? – </a:t>
            </a:r>
            <a:r>
              <a:rPr lang="de-AT" sz="3200" dirty="0" err="1" smtClean="0"/>
              <a:t>What</a:t>
            </a:r>
            <a:r>
              <a:rPr lang="de-AT" sz="3200" dirty="0" smtClean="0"/>
              <a:t> do I </a:t>
            </a:r>
            <a:r>
              <a:rPr lang="de-AT" sz="3200" dirty="0" err="1" smtClean="0"/>
              <a:t>feel</a:t>
            </a:r>
            <a:r>
              <a:rPr lang="de-AT" sz="3200" dirty="0" smtClean="0"/>
              <a:t> of </a:t>
            </a:r>
            <a:r>
              <a:rPr lang="de-AT" sz="3200" dirty="0" err="1" smtClean="0"/>
              <a:t>being</a:t>
            </a:r>
            <a:r>
              <a:rPr lang="de-AT" sz="3200" dirty="0" smtClean="0"/>
              <a:t> </a:t>
            </a:r>
            <a:r>
              <a:rPr lang="de-AT" sz="3200" b="1" dirty="0" err="1" smtClean="0"/>
              <a:t>worthy</a:t>
            </a:r>
            <a:r>
              <a:rPr lang="de-AT" sz="3200" dirty="0" smtClean="0"/>
              <a:t>?</a:t>
            </a:r>
          </a:p>
          <a:p>
            <a:pPr>
              <a:defRPr/>
            </a:pPr>
            <a:endParaRPr lang="de-AT" sz="3200" dirty="0"/>
          </a:p>
          <a:p>
            <a:pPr>
              <a:defRPr/>
            </a:pPr>
            <a:r>
              <a:rPr lang="de-AT" sz="3200" dirty="0" smtClean="0"/>
              <a:t>→ </a:t>
            </a:r>
            <a:r>
              <a:rPr lang="de-AT" sz="3200" dirty="0" err="1" smtClean="0"/>
              <a:t>feelings</a:t>
            </a:r>
            <a:r>
              <a:rPr lang="de-AT" sz="3200" dirty="0" smtClean="0"/>
              <a:t> and </a:t>
            </a:r>
            <a:r>
              <a:rPr lang="de-AT" sz="3200" dirty="0" err="1" smtClean="0"/>
              <a:t>values</a:t>
            </a:r>
            <a:endParaRPr lang="de-AT" sz="3200" dirty="0"/>
          </a:p>
          <a:p>
            <a:pPr marL="914400" indent="-914400">
              <a:buFontTx/>
              <a:buAutoNum type="arabicPeriod"/>
              <a:defRPr/>
            </a:pPr>
            <a:endParaRPr lang="de-AT" sz="5400" b="1" dirty="0"/>
          </a:p>
        </p:txBody>
      </p:sp>
      <p:sp>
        <p:nvSpPr>
          <p:cNvPr id="17" name="Rechteck 16"/>
          <p:cNvSpPr/>
          <p:nvPr/>
        </p:nvSpPr>
        <p:spPr>
          <a:xfrm>
            <a:off x="3419872" y="357158"/>
            <a:ext cx="1924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Practical</a:t>
            </a: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steps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755650" cy="6875463"/>
          </a:xfrm>
          <a:prstGeom prst="rect">
            <a:avLst/>
          </a:prstGeom>
          <a:solidFill>
            <a:srgbClr val="F3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pic>
        <p:nvPicPr>
          <p:cNvPr id="47108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11769" r="58791" b="46300"/>
          <a:stretch>
            <a:fillRect/>
          </a:stretch>
        </p:blipFill>
        <p:spPr bwMode="auto">
          <a:xfrm>
            <a:off x="423863" y="252413"/>
            <a:ext cx="700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22288" y="609282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22288" y="4221163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22288" y="3644900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22288" y="3068638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0700" y="249237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47114" name="Textfeld 1"/>
          <p:cNvSpPr txBox="1">
            <a:spLocks noChangeArrowheads="1"/>
          </p:cNvSpPr>
          <p:nvPr/>
        </p:nvSpPr>
        <p:spPr bwMode="auto">
          <a:xfrm>
            <a:off x="1120775" y="1355725"/>
            <a:ext cx="7696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b="1" dirty="0" smtClean="0">
                <a:latin typeface="+mn-lt"/>
              </a:rPr>
              <a:t>2nd </a:t>
            </a:r>
            <a:r>
              <a:rPr lang="de-AT" altLang="de-DE" b="1" dirty="0" err="1">
                <a:latin typeface="+mn-lt"/>
              </a:rPr>
              <a:t>Prerequisite</a:t>
            </a:r>
            <a:r>
              <a:rPr lang="de-AT" altLang="de-DE" b="1" dirty="0">
                <a:latin typeface="+mn-lt"/>
              </a:rPr>
              <a:t>: </a:t>
            </a:r>
            <a:r>
              <a:rPr lang="de-AT" altLang="de-DE" b="1" dirty="0" err="1">
                <a:latin typeface="+mn-lt"/>
              </a:rPr>
              <a:t>Turning</a:t>
            </a:r>
            <a:r>
              <a:rPr lang="de-AT" altLang="de-DE" b="1" dirty="0">
                <a:latin typeface="+mn-lt"/>
              </a:rPr>
              <a:t> </a:t>
            </a:r>
            <a:r>
              <a:rPr lang="de-AT" altLang="de-DE" b="1" dirty="0" err="1">
                <a:latin typeface="+mn-lt"/>
              </a:rPr>
              <a:t>towards</a:t>
            </a:r>
            <a:endParaRPr lang="de-AT" altLang="de-DE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err="1" smtClean="0">
                <a:latin typeface="+mn-lt"/>
              </a:rPr>
              <a:t>Inner</a:t>
            </a:r>
            <a:r>
              <a:rPr lang="de-AT" altLang="de-DE" dirty="0" smtClean="0">
                <a:latin typeface="+mn-lt"/>
              </a:rPr>
              <a:t> </a:t>
            </a:r>
            <a:r>
              <a:rPr lang="de-AT" altLang="de-DE" dirty="0" err="1" smtClean="0">
                <a:latin typeface="+mn-lt"/>
              </a:rPr>
              <a:t>resonance</a:t>
            </a:r>
            <a:r>
              <a:rPr lang="de-AT" altLang="de-DE" dirty="0" smtClean="0">
                <a:latin typeface="+mn-lt"/>
              </a:rPr>
              <a:t>, </a:t>
            </a:r>
            <a:r>
              <a:rPr lang="de-AT" altLang="de-DE" dirty="0" err="1">
                <a:latin typeface="+mn-lt"/>
              </a:rPr>
              <a:t>let</a:t>
            </a:r>
            <a:r>
              <a:rPr lang="de-AT" altLang="de-DE" dirty="0">
                <a:latin typeface="+mn-lt"/>
              </a:rPr>
              <a:t> </a:t>
            </a:r>
            <a:r>
              <a:rPr lang="de-AT" altLang="de-DE" i="1" dirty="0" err="1">
                <a:latin typeface="+mn-lt"/>
              </a:rPr>
              <a:t>come</a:t>
            </a:r>
            <a:r>
              <a:rPr lang="de-AT" altLang="de-DE" i="1" dirty="0">
                <a:latin typeface="+mn-lt"/>
              </a:rPr>
              <a:t> </a:t>
            </a:r>
            <a:r>
              <a:rPr lang="de-AT" altLang="de-DE" i="1" dirty="0" err="1">
                <a:latin typeface="+mn-lt"/>
              </a:rPr>
              <a:t>inside</a:t>
            </a:r>
            <a:r>
              <a:rPr lang="de-AT" altLang="de-DE" i="1" dirty="0">
                <a:latin typeface="+mn-lt"/>
              </a:rPr>
              <a:t> </a:t>
            </a:r>
            <a:r>
              <a:rPr lang="de-AT" altLang="de-DE" dirty="0">
                <a:latin typeface="+mn-lt"/>
              </a:rPr>
              <a:t>all </a:t>
            </a:r>
            <a:r>
              <a:rPr lang="de-AT" altLang="de-DE" dirty="0" err="1">
                <a:latin typeface="+mn-lt"/>
              </a:rPr>
              <a:t>what</a:t>
            </a:r>
            <a:r>
              <a:rPr lang="de-AT" altLang="de-DE" dirty="0">
                <a:latin typeface="+mn-lt"/>
              </a:rPr>
              <a:t> </a:t>
            </a:r>
            <a:r>
              <a:rPr lang="de-AT" altLang="de-DE" dirty="0" err="1">
                <a:latin typeface="+mn-lt"/>
              </a:rPr>
              <a:t>nurtures</a:t>
            </a:r>
            <a:r>
              <a:rPr lang="de-AT" altLang="de-DE" dirty="0">
                <a:latin typeface="+mn-lt"/>
              </a:rPr>
              <a:t> </a:t>
            </a:r>
            <a:r>
              <a:rPr lang="de-AT" altLang="de-DE" dirty="0" err="1">
                <a:latin typeface="+mn-lt"/>
              </a:rPr>
              <a:t>life</a:t>
            </a:r>
            <a:r>
              <a:rPr lang="de-AT" altLang="de-DE" dirty="0">
                <a:latin typeface="+mn-lt"/>
              </a:rPr>
              <a:t> </a:t>
            </a:r>
            <a:r>
              <a:rPr lang="de-AT" altLang="de-DE" dirty="0">
                <a:latin typeface="+mn-lt"/>
              </a:rPr>
              <a:t>(in </a:t>
            </a:r>
            <a:r>
              <a:rPr lang="de-AT" altLang="de-DE" dirty="0" err="1">
                <a:latin typeface="+mn-lt"/>
              </a:rPr>
              <a:t>analogy</a:t>
            </a:r>
            <a:r>
              <a:rPr lang="de-AT" altLang="de-DE" dirty="0">
                <a:latin typeface="+mn-lt"/>
              </a:rPr>
              <a:t> </a:t>
            </a:r>
            <a:r>
              <a:rPr lang="de-AT" altLang="de-DE" dirty="0" err="1">
                <a:latin typeface="+mn-lt"/>
              </a:rPr>
              <a:t>to</a:t>
            </a:r>
            <a:r>
              <a:rPr lang="de-AT" altLang="de-DE" dirty="0">
                <a:latin typeface="+mn-lt"/>
              </a:rPr>
              <a:t> </a:t>
            </a:r>
            <a:r>
              <a:rPr lang="de-AT" altLang="de-DE" dirty="0" err="1">
                <a:latin typeface="+mn-lt"/>
              </a:rPr>
              <a:t>food</a:t>
            </a:r>
            <a:r>
              <a:rPr lang="de-AT" altLang="de-DE" dirty="0">
                <a:latin typeface="+mn-lt"/>
              </a:rPr>
              <a:t>, </a:t>
            </a:r>
            <a:r>
              <a:rPr lang="de-AT" altLang="de-DE" dirty="0" err="1">
                <a:latin typeface="+mn-lt"/>
              </a:rPr>
              <a:t>water</a:t>
            </a:r>
            <a:r>
              <a:rPr lang="de-AT" altLang="de-DE" dirty="0">
                <a:latin typeface="+mn-lt"/>
              </a:rPr>
              <a:t>, </a:t>
            </a:r>
            <a:r>
              <a:rPr lang="de-AT" altLang="de-DE" dirty="0" err="1">
                <a:latin typeface="+mn-lt"/>
              </a:rPr>
              <a:t>air</a:t>
            </a:r>
            <a:r>
              <a:rPr lang="de-AT" altLang="de-DE" dirty="0">
                <a:latin typeface="+mn-lt"/>
              </a:rPr>
              <a:t>) – </a:t>
            </a:r>
            <a:endParaRPr lang="de-AT" altLang="de-DE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err="1" smtClean="0">
                <a:latin typeface="+mn-lt"/>
              </a:rPr>
              <a:t>instead</a:t>
            </a:r>
            <a:r>
              <a:rPr lang="de-AT" altLang="de-DE" dirty="0" smtClean="0">
                <a:latin typeface="+mn-lt"/>
              </a:rPr>
              <a:t> of </a:t>
            </a:r>
            <a:r>
              <a:rPr lang="de-AT" altLang="de-DE" dirty="0" err="1" smtClean="0">
                <a:latin typeface="+mn-lt"/>
              </a:rPr>
              <a:t>remaining</a:t>
            </a:r>
            <a:r>
              <a:rPr lang="de-AT" altLang="de-DE" dirty="0" smtClean="0">
                <a:latin typeface="+mn-lt"/>
              </a:rPr>
              <a:t> </a:t>
            </a:r>
            <a:r>
              <a:rPr lang="de-AT" altLang="de-DE" dirty="0" err="1" smtClean="0">
                <a:latin typeface="+mn-lt"/>
              </a:rPr>
              <a:t>distant</a:t>
            </a:r>
            <a:r>
              <a:rPr lang="de-AT" altLang="de-DE" dirty="0" smtClean="0">
                <a:latin typeface="+mn-lt"/>
              </a:rPr>
              <a:t>, </a:t>
            </a:r>
            <a:r>
              <a:rPr lang="de-AT" altLang="de-DE" dirty="0" err="1" smtClean="0">
                <a:latin typeface="+mn-lt"/>
              </a:rPr>
              <a:t>separated</a:t>
            </a:r>
            <a:r>
              <a:rPr lang="de-AT" altLang="de-DE" dirty="0" smtClean="0">
                <a:latin typeface="+mn-lt"/>
              </a:rPr>
              <a:t>, </a:t>
            </a:r>
            <a:r>
              <a:rPr lang="de-AT" altLang="de-DE" dirty="0" err="1" smtClean="0">
                <a:latin typeface="+mn-lt"/>
              </a:rPr>
              <a:t>cold</a:t>
            </a:r>
            <a:r>
              <a:rPr lang="de-AT" altLang="de-DE" dirty="0">
                <a:latin typeface="+mn-lt"/>
              </a:rPr>
              <a:t>, </a:t>
            </a:r>
            <a:r>
              <a:rPr lang="de-AT" altLang="de-DE" dirty="0" err="1">
                <a:latin typeface="+mn-lt"/>
              </a:rPr>
              <a:t>untouched</a:t>
            </a:r>
            <a:r>
              <a:rPr lang="de-AT" altLang="de-DE" dirty="0">
                <a:latin typeface="+mn-lt"/>
              </a:rPr>
              <a:t>, </a:t>
            </a:r>
            <a:r>
              <a:rPr lang="de-AT" altLang="de-DE" dirty="0" err="1">
                <a:latin typeface="+mn-lt"/>
              </a:rPr>
              <a:t>functional</a:t>
            </a:r>
            <a:r>
              <a:rPr lang="de-AT" altLang="de-DE" dirty="0">
                <a:latin typeface="+mn-lt"/>
              </a:rPr>
              <a:t>, </a:t>
            </a:r>
            <a:r>
              <a:rPr lang="de-AT" altLang="de-DE" dirty="0" smtClean="0">
                <a:latin typeface="+mn-lt"/>
              </a:rPr>
              <a:t>not relational.</a:t>
            </a:r>
            <a:endParaRPr lang="de-AT" altLang="de-DE" dirty="0">
              <a:latin typeface="+mn-lt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419872" y="357158"/>
            <a:ext cx="1924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Practical</a:t>
            </a: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steps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755650" cy="6875463"/>
          </a:xfrm>
          <a:prstGeom prst="rect">
            <a:avLst/>
          </a:prstGeom>
          <a:solidFill>
            <a:srgbClr val="F3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pic>
        <p:nvPicPr>
          <p:cNvPr id="48132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11769" r="58791" b="46300"/>
          <a:stretch>
            <a:fillRect/>
          </a:stretch>
        </p:blipFill>
        <p:spPr bwMode="auto">
          <a:xfrm>
            <a:off x="423863" y="252413"/>
            <a:ext cx="700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22288" y="609282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22288" y="4221163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22288" y="3644900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22288" y="3068638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0700" y="249237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48138" name="Textfeld 1"/>
          <p:cNvSpPr txBox="1">
            <a:spLocks noChangeArrowheads="1"/>
          </p:cNvSpPr>
          <p:nvPr/>
        </p:nvSpPr>
        <p:spPr bwMode="auto">
          <a:xfrm>
            <a:off x="1177925" y="1560513"/>
            <a:ext cx="7696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b="1" dirty="0" smtClean="0">
                <a:latin typeface="+mj-lt"/>
              </a:rPr>
              <a:t>2nd </a:t>
            </a:r>
            <a:r>
              <a:rPr lang="de-AT" altLang="de-DE" b="1" dirty="0" err="1">
                <a:latin typeface="+mj-lt"/>
              </a:rPr>
              <a:t>Turning</a:t>
            </a:r>
            <a:r>
              <a:rPr lang="de-AT" altLang="de-DE" b="1" dirty="0">
                <a:latin typeface="+mj-lt"/>
              </a:rPr>
              <a:t> </a:t>
            </a:r>
            <a:r>
              <a:rPr lang="de-AT" altLang="de-DE" b="1" dirty="0" err="1">
                <a:latin typeface="+mj-lt"/>
              </a:rPr>
              <a:t>towards</a:t>
            </a:r>
            <a:r>
              <a:rPr lang="de-AT" altLang="de-DE" b="1" dirty="0">
                <a:latin typeface="+mj-lt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err="1">
                <a:latin typeface="+mj-lt"/>
              </a:rPr>
              <a:t>Develop</a:t>
            </a:r>
            <a:r>
              <a:rPr lang="de-AT" altLang="de-DE" dirty="0">
                <a:latin typeface="+mj-lt"/>
              </a:rPr>
              <a:t> and </a:t>
            </a:r>
            <a:r>
              <a:rPr lang="de-AT" altLang="de-DE" dirty="0" err="1">
                <a:latin typeface="+mj-lt"/>
              </a:rPr>
              <a:t>caring</a:t>
            </a:r>
            <a:r>
              <a:rPr lang="de-AT" altLang="de-DE" dirty="0">
                <a:latin typeface="+mj-lt"/>
              </a:rPr>
              <a:t> of </a:t>
            </a:r>
            <a:r>
              <a:rPr lang="de-AT" altLang="de-DE" dirty="0" err="1">
                <a:latin typeface="+mj-lt"/>
              </a:rPr>
              <a:t>relationships</a:t>
            </a:r>
            <a:r>
              <a:rPr lang="de-AT" altLang="de-DE" dirty="0">
                <a:latin typeface="+mj-lt"/>
              </a:rPr>
              <a:t>, </a:t>
            </a:r>
            <a:r>
              <a:rPr lang="de-AT" altLang="de-DE" dirty="0" err="1">
                <a:latin typeface="+mj-lt"/>
              </a:rPr>
              <a:t>pleasure</a:t>
            </a:r>
            <a:r>
              <a:rPr lang="de-AT" altLang="de-DE" dirty="0">
                <a:latin typeface="+mj-lt"/>
              </a:rPr>
              <a:t>, </a:t>
            </a:r>
            <a:r>
              <a:rPr lang="de-AT" altLang="de-DE" dirty="0" err="1">
                <a:latin typeface="+mj-lt"/>
              </a:rPr>
              <a:t>closeness</a:t>
            </a:r>
            <a:r>
              <a:rPr lang="de-AT" altLang="de-DE" dirty="0">
                <a:latin typeface="+mj-lt"/>
              </a:rPr>
              <a:t>, </a:t>
            </a:r>
            <a:r>
              <a:rPr lang="de-AT" altLang="de-DE" dirty="0" err="1">
                <a:latin typeface="+mj-lt"/>
              </a:rPr>
              <a:t>to</a:t>
            </a:r>
            <a:r>
              <a:rPr lang="de-AT" altLang="de-DE" dirty="0">
                <a:latin typeface="+mj-lt"/>
              </a:rPr>
              <a:t> </a:t>
            </a:r>
            <a:r>
              <a:rPr lang="de-AT" altLang="de-DE" dirty="0" err="1">
                <a:latin typeface="+mj-lt"/>
              </a:rPr>
              <a:t>make</a:t>
            </a:r>
            <a:r>
              <a:rPr lang="de-AT" altLang="de-DE" dirty="0">
                <a:latin typeface="+mj-lt"/>
              </a:rPr>
              <a:t> </a:t>
            </a:r>
            <a:r>
              <a:rPr lang="de-AT" altLang="de-DE" dirty="0" err="1">
                <a:latin typeface="+mj-lt"/>
              </a:rPr>
              <a:t>life</a:t>
            </a:r>
            <a:r>
              <a:rPr lang="de-AT" altLang="de-DE" dirty="0">
                <a:latin typeface="+mj-lt"/>
              </a:rPr>
              <a:t> </a:t>
            </a:r>
            <a:r>
              <a:rPr lang="de-AT" altLang="de-DE" b="1" dirty="0" err="1">
                <a:latin typeface="+mj-lt"/>
              </a:rPr>
              <a:t>valuable</a:t>
            </a:r>
            <a:r>
              <a:rPr lang="de-AT" altLang="de-DE" dirty="0">
                <a:latin typeface="+mj-lt"/>
              </a:rPr>
              <a:t>.</a:t>
            </a:r>
            <a:endParaRPr lang="de-AT" altLang="de-DE" b="1" dirty="0">
              <a:latin typeface="+mj-lt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419872" y="357158"/>
            <a:ext cx="1924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Practical</a:t>
            </a: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steps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755650" cy="6875463"/>
          </a:xfrm>
          <a:prstGeom prst="rect">
            <a:avLst/>
          </a:prstGeom>
          <a:solidFill>
            <a:srgbClr val="F3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pic>
        <p:nvPicPr>
          <p:cNvPr id="49156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11769" r="58791" b="46300"/>
          <a:stretch>
            <a:fillRect/>
          </a:stretch>
        </p:blipFill>
        <p:spPr bwMode="auto">
          <a:xfrm>
            <a:off x="423863" y="252413"/>
            <a:ext cx="700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22288" y="609282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22288" y="4221163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22288" y="3644900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22288" y="3068638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0700" y="249237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77925" y="1560513"/>
            <a:ext cx="7696200" cy="437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3200" b="1" dirty="0" smtClean="0"/>
              <a:t>3rd Element: </a:t>
            </a:r>
            <a:r>
              <a:rPr lang="de-AT" sz="3200" dirty="0" err="1" smtClean="0"/>
              <a:t>connecting</a:t>
            </a:r>
            <a:r>
              <a:rPr lang="de-AT" sz="3200" dirty="0" smtClean="0"/>
              <a:t> </a:t>
            </a:r>
            <a:r>
              <a:rPr lang="de-AT" sz="3200" dirty="0" err="1" smtClean="0"/>
              <a:t>with</a:t>
            </a:r>
            <a:r>
              <a:rPr lang="de-AT" sz="3200" dirty="0" smtClean="0"/>
              <a:t> </a:t>
            </a:r>
            <a:r>
              <a:rPr lang="de-AT" sz="3200" dirty="0" err="1" smtClean="0"/>
              <a:t>my</a:t>
            </a:r>
            <a:r>
              <a:rPr lang="de-AT" sz="3200" dirty="0" smtClean="0"/>
              <a:t> </a:t>
            </a:r>
            <a:r>
              <a:rPr lang="de-AT" sz="3200" dirty="0" err="1" smtClean="0"/>
              <a:t>interest</a:t>
            </a:r>
            <a:r>
              <a:rPr lang="de-AT" sz="3200" dirty="0" smtClean="0"/>
              <a:t> and </a:t>
            </a:r>
            <a:r>
              <a:rPr lang="de-AT" sz="3200" dirty="0" err="1" smtClean="0"/>
              <a:t>ethics</a:t>
            </a:r>
            <a:endParaRPr lang="de-AT" sz="3200" b="1" dirty="0"/>
          </a:p>
          <a:p>
            <a:pPr>
              <a:defRPr/>
            </a:pPr>
            <a:endParaRPr lang="de-AT" sz="3200" b="1" dirty="0"/>
          </a:p>
          <a:p>
            <a:pPr>
              <a:defRPr/>
            </a:pPr>
            <a:r>
              <a:rPr lang="de-AT" sz="3200" dirty="0" err="1" smtClean="0"/>
              <a:t>What</a:t>
            </a:r>
            <a:r>
              <a:rPr lang="de-AT" sz="3200" dirty="0" smtClean="0"/>
              <a:t> </a:t>
            </a:r>
            <a:r>
              <a:rPr lang="de-AT" sz="3200" b="1" dirty="0" err="1" smtClean="0"/>
              <a:t>may</a:t>
            </a:r>
            <a:r>
              <a:rPr lang="de-AT" sz="3200" b="1" dirty="0" smtClean="0"/>
              <a:t> I </a:t>
            </a:r>
            <a:r>
              <a:rPr lang="de-AT" sz="3200" dirty="0" smtClean="0"/>
              <a:t>do? – </a:t>
            </a:r>
            <a:r>
              <a:rPr lang="de-AT" sz="3200" dirty="0" err="1" smtClean="0"/>
              <a:t>What</a:t>
            </a:r>
            <a:r>
              <a:rPr lang="de-AT" sz="3200" dirty="0" smtClean="0"/>
              <a:t> </a:t>
            </a:r>
            <a:r>
              <a:rPr lang="de-AT" sz="3200" dirty="0" err="1" smtClean="0"/>
              <a:t>corresponds</a:t>
            </a:r>
            <a:r>
              <a:rPr lang="de-AT" sz="3200" dirty="0" smtClean="0"/>
              <a:t> </a:t>
            </a:r>
            <a:r>
              <a:rPr lang="de-AT" sz="3200" dirty="0" err="1" smtClean="0"/>
              <a:t>to</a:t>
            </a:r>
            <a:r>
              <a:rPr lang="de-AT" sz="3200" dirty="0" smtClean="0"/>
              <a:t> </a:t>
            </a:r>
            <a:r>
              <a:rPr lang="de-AT" sz="3200" b="1" dirty="0" err="1" smtClean="0"/>
              <a:t>me</a:t>
            </a:r>
            <a:r>
              <a:rPr lang="de-AT" sz="3200" b="1" dirty="0" smtClean="0"/>
              <a:t> </a:t>
            </a:r>
            <a:r>
              <a:rPr lang="de-AT" sz="3200" dirty="0" smtClean="0"/>
              <a:t>in </a:t>
            </a:r>
            <a:r>
              <a:rPr lang="de-AT" sz="3200" dirty="0" err="1" smtClean="0"/>
              <a:t>this</a:t>
            </a:r>
            <a:r>
              <a:rPr lang="de-AT" sz="3200" dirty="0" smtClean="0"/>
              <a:t> </a:t>
            </a:r>
            <a:r>
              <a:rPr lang="de-AT" sz="3200" dirty="0" err="1" smtClean="0"/>
              <a:t>situation</a:t>
            </a:r>
            <a:r>
              <a:rPr lang="de-AT" sz="3200" dirty="0" smtClean="0"/>
              <a:t>? </a:t>
            </a:r>
            <a:r>
              <a:rPr lang="de-AT" sz="3200" dirty="0" err="1" smtClean="0"/>
              <a:t>What</a:t>
            </a:r>
            <a:r>
              <a:rPr lang="de-AT" sz="3200" dirty="0" smtClean="0"/>
              <a:t> </a:t>
            </a:r>
            <a:r>
              <a:rPr lang="de-AT" sz="3200" dirty="0" err="1" smtClean="0"/>
              <a:t>is</a:t>
            </a:r>
            <a:r>
              <a:rPr lang="de-AT" sz="3200" dirty="0" smtClean="0"/>
              <a:t> </a:t>
            </a:r>
            <a:r>
              <a:rPr lang="de-AT" sz="3200" b="1" dirty="0" err="1" smtClean="0"/>
              <a:t>right</a:t>
            </a:r>
            <a:r>
              <a:rPr lang="de-AT" sz="3200" dirty="0" smtClean="0"/>
              <a:t> </a:t>
            </a:r>
            <a:r>
              <a:rPr lang="de-AT" sz="3200" dirty="0" err="1" smtClean="0"/>
              <a:t>here</a:t>
            </a:r>
            <a:r>
              <a:rPr lang="de-AT" sz="3200" dirty="0" smtClean="0"/>
              <a:t>? </a:t>
            </a:r>
          </a:p>
          <a:p>
            <a:pPr>
              <a:defRPr/>
            </a:pPr>
            <a:endParaRPr lang="de-AT" sz="3200" dirty="0"/>
          </a:p>
          <a:p>
            <a:pPr>
              <a:defRPr/>
            </a:pPr>
            <a:r>
              <a:rPr lang="de-AT" sz="3200" dirty="0" smtClean="0"/>
              <a:t>→ </a:t>
            </a:r>
            <a:r>
              <a:rPr lang="de-AT" sz="3200" dirty="0" err="1" smtClean="0"/>
              <a:t>authenticity</a:t>
            </a:r>
            <a:r>
              <a:rPr lang="de-AT" sz="3200" dirty="0" smtClean="0"/>
              <a:t> and </a:t>
            </a:r>
            <a:r>
              <a:rPr lang="de-AT" sz="3200" dirty="0" err="1" smtClean="0"/>
              <a:t>ethics</a:t>
            </a:r>
            <a:endParaRPr lang="de-AT" sz="3200" dirty="0"/>
          </a:p>
          <a:p>
            <a:pPr marL="914400" indent="-914400">
              <a:buFontTx/>
              <a:buAutoNum type="arabicPeriod"/>
              <a:defRPr/>
            </a:pPr>
            <a:endParaRPr lang="de-AT" sz="5400" b="1" dirty="0"/>
          </a:p>
        </p:txBody>
      </p:sp>
      <p:sp>
        <p:nvSpPr>
          <p:cNvPr id="17" name="Rechteck 16"/>
          <p:cNvSpPr/>
          <p:nvPr/>
        </p:nvSpPr>
        <p:spPr>
          <a:xfrm>
            <a:off x="3419872" y="357158"/>
            <a:ext cx="1924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Practical</a:t>
            </a: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steps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wiener-riesenrad-ed28b640-4d74-4a5a-b6fa-8f94b9eb912d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20000"/>
          </a:blip>
          <a:srcRect l="27185" t="5649" r="15368" b="-15099"/>
          <a:stretch>
            <a:fillRect/>
          </a:stretch>
        </p:blipFill>
        <p:spPr>
          <a:xfrm>
            <a:off x="6516216" y="0"/>
            <a:ext cx="2627784" cy="750607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-1800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4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95288" y="260350"/>
            <a:ext cx="700087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3610" y="1340768"/>
            <a:ext cx="79883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buNone/>
              <a:defRPr/>
            </a:pPr>
            <a:endParaRPr lang="de-CH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de-AT" sz="3600" b="1" dirty="0"/>
              <a:t>1. Existential Analysis (Vienna)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de-AT" sz="4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de-AT" sz="48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0">
              <a:spcBef>
                <a:spcPts val="0"/>
              </a:spcBef>
              <a:buNone/>
            </a:pPr>
            <a:r>
              <a:rPr lang="en-US" sz="3200" b="1" dirty="0"/>
              <a:t>= a phenomenological</a:t>
            </a:r>
            <a:r>
              <a:rPr lang="en-US" sz="3200" dirty="0"/>
              <a:t> approach …</a:t>
            </a:r>
          </a:p>
          <a:p>
            <a:pPr marL="457200" indent="0">
              <a:spcBef>
                <a:spcPts val="0"/>
              </a:spcBef>
              <a:buNone/>
            </a:pPr>
            <a:endParaRPr lang="en-US" sz="3200" dirty="0"/>
          </a:p>
          <a:p>
            <a:pPr marL="457200" indent="0">
              <a:spcBef>
                <a:spcPts val="0"/>
              </a:spcBef>
              <a:buNone/>
            </a:pPr>
            <a:r>
              <a:rPr lang="en-US" sz="3200" dirty="0"/>
              <a:t>…. of being a person in one’s world</a:t>
            </a:r>
            <a:r>
              <a:rPr lang="es-ES_tradnl" altLang="de-DE" sz="3200" b="1" dirty="0">
                <a:solidFill>
                  <a:srgbClr val="FF33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755650" cy="6875463"/>
          </a:xfrm>
          <a:prstGeom prst="rect">
            <a:avLst/>
          </a:prstGeom>
          <a:solidFill>
            <a:srgbClr val="F3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pic>
        <p:nvPicPr>
          <p:cNvPr id="50180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11769" r="58791" b="46300"/>
          <a:stretch>
            <a:fillRect/>
          </a:stretch>
        </p:blipFill>
        <p:spPr bwMode="auto">
          <a:xfrm>
            <a:off x="423863" y="252413"/>
            <a:ext cx="700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22288" y="609282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22288" y="4221163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22288" y="3644900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22288" y="3068638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0700" y="249237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50186" name="Textfeld 1"/>
          <p:cNvSpPr txBox="1">
            <a:spLocks noChangeArrowheads="1"/>
          </p:cNvSpPr>
          <p:nvPr/>
        </p:nvSpPr>
        <p:spPr bwMode="auto">
          <a:xfrm>
            <a:off x="1204913" y="1341438"/>
            <a:ext cx="769778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b="1" dirty="0" smtClean="0">
                <a:latin typeface="+mj-lt"/>
              </a:rPr>
              <a:t>3rd </a:t>
            </a:r>
            <a:r>
              <a:rPr lang="de-AT" altLang="de-DE" b="1" dirty="0" err="1" smtClean="0">
                <a:latin typeface="+mj-lt"/>
              </a:rPr>
              <a:t>Prerequisite</a:t>
            </a:r>
            <a:r>
              <a:rPr lang="de-AT" altLang="de-DE" b="1" dirty="0" smtClean="0">
                <a:latin typeface="+mj-lt"/>
              </a:rPr>
              <a:t>: </a:t>
            </a:r>
            <a:r>
              <a:rPr lang="de-AT" altLang="de-DE" b="1" dirty="0" err="1" smtClean="0">
                <a:latin typeface="+mj-lt"/>
              </a:rPr>
              <a:t>Looking</a:t>
            </a:r>
            <a:r>
              <a:rPr lang="de-AT" altLang="de-DE" b="1" dirty="0" smtClean="0">
                <a:latin typeface="+mj-lt"/>
              </a:rPr>
              <a:t> at </a:t>
            </a:r>
            <a:endParaRPr lang="de-AT" altLang="de-DE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err="1" smtClean="0">
                <a:latin typeface="+mj-lt"/>
              </a:rPr>
              <a:t>Delimitate</a:t>
            </a:r>
            <a:r>
              <a:rPr lang="de-AT" altLang="de-DE" dirty="0" smtClean="0">
                <a:latin typeface="+mj-lt"/>
              </a:rPr>
              <a:t> </a:t>
            </a:r>
            <a:r>
              <a:rPr lang="de-AT" altLang="de-DE" dirty="0" err="1" smtClean="0">
                <a:latin typeface="+mj-lt"/>
              </a:rPr>
              <a:t>from</a:t>
            </a:r>
            <a:r>
              <a:rPr lang="de-AT" altLang="de-DE" dirty="0" smtClean="0">
                <a:latin typeface="+mj-lt"/>
              </a:rPr>
              <a:t> </a:t>
            </a:r>
            <a:r>
              <a:rPr lang="de-AT" altLang="de-DE" dirty="0" err="1" smtClean="0">
                <a:latin typeface="+mj-lt"/>
              </a:rPr>
              <a:t>others</a:t>
            </a:r>
            <a:r>
              <a:rPr lang="de-AT" altLang="de-DE" dirty="0" smtClean="0">
                <a:latin typeface="+mj-lt"/>
              </a:rPr>
              <a:t>, </a:t>
            </a:r>
            <a:r>
              <a:rPr lang="de-AT" altLang="de-DE" dirty="0" err="1" smtClean="0">
                <a:latin typeface="+mj-lt"/>
              </a:rPr>
              <a:t>set</a:t>
            </a:r>
            <a:r>
              <a:rPr lang="de-AT" altLang="de-DE" dirty="0" smtClean="0">
                <a:latin typeface="+mj-lt"/>
              </a:rPr>
              <a:t> </a:t>
            </a:r>
            <a:r>
              <a:rPr lang="de-AT" altLang="de-DE" dirty="0" err="1" smtClean="0">
                <a:latin typeface="+mj-lt"/>
              </a:rPr>
              <a:t>your</a:t>
            </a:r>
            <a:r>
              <a:rPr lang="de-AT" altLang="de-DE" dirty="0" smtClean="0">
                <a:latin typeface="+mj-lt"/>
              </a:rPr>
              <a:t> </a:t>
            </a:r>
            <a:r>
              <a:rPr lang="de-AT" altLang="de-DE" dirty="0" err="1" smtClean="0">
                <a:latin typeface="+mj-lt"/>
              </a:rPr>
              <a:t>boundaries</a:t>
            </a:r>
            <a:r>
              <a:rPr lang="de-AT" altLang="de-DE" dirty="0" smtClean="0">
                <a:latin typeface="+mj-lt"/>
              </a:rPr>
              <a:t>, </a:t>
            </a:r>
            <a:r>
              <a:rPr lang="de-AT" altLang="de-DE" dirty="0" err="1" smtClean="0">
                <a:latin typeface="+mj-lt"/>
              </a:rPr>
              <a:t>encounter</a:t>
            </a:r>
            <a:r>
              <a:rPr lang="de-AT" altLang="de-DE" dirty="0" smtClean="0">
                <a:latin typeface="+mj-lt"/>
              </a:rPr>
              <a:t> </a:t>
            </a:r>
            <a:r>
              <a:rPr lang="de-AT" altLang="de-DE" dirty="0" err="1" smtClean="0">
                <a:latin typeface="+mj-lt"/>
              </a:rPr>
              <a:t>the</a:t>
            </a:r>
            <a:r>
              <a:rPr lang="de-AT" altLang="de-DE" dirty="0" smtClean="0">
                <a:latin typeface="+mj-lt"/>
              </a:rPr>
              <a:t> </a:t>
            </a:r>
            <a:r>
              <a:rPr lang="de-AT" altLang="de-DE" dirty="0" err="1" smtClean="0">
                <a:latin typeface="+mj-lt"/>
              </a:rPr>
              <a:t>essence</a:t>
            </a:r>
            <a:r>
              <a:rPr lang="de-AT" altLang="de-DE" dirty="0" smtClean="0">
                <a:latin typeface="+mj-lt"/>
              </a:rPr>
              <a:t> </a:t>
            </a:r>
            <a:r>
              <a:rPr lang="de-AT" altLang="de-DE" dirty="0" err="1">
                <a:latin typeface="+mj-lt"/>
              </a:rPr>
              <a:t>the</a:t>
            </a:r>
            <a:r>
              <a:rPr lang="de-AT" altLang="de-DE" dirty="0">
                <a:latin typeface="+mj-lt"/>
              </a:rPr>
              <a:t> </a:t>
            </a:r>
            <a:r>
              <a:rPr lang="de-AT" altLang="de-DE" dirty="0" smtClean="0">
                <a:latin typeface="+mj-lt"/>
              </a:rPr>
              <a:t>essential („</a:t>
            </a:r>
            <a:r>
              <a:rPr lang="de-AT" altLang="de-DE" dirty="0" err="1" smtClean="0">
                <a:latin typeface="+mj-lt"/>
              </a:rPr>
              <a:t>my</a:t>
            </a:r>
            <a:r>
              <a:rPr lang="de-AT" altLang="de-DE" dirty="0" smtClean="0">
                <a:latin typeface="+mj-lt"/>
              </a:rPr>
              <a:t> real </a:t>
            </a:r>
            <a:r>
              <a:rPr lang="de-AT" altLang="de-DE" dirty="0" err="1" smtClean="0">
                <a:latin typeface="+mj-lt"/>
              </a:rPr>
              <a:t>own</a:t>
            </a:r>
            <a:r>
              <a:rPr lang="de-AT" altLang="de-DE" dirty="0" smtClean="0">
                <a:latin typeface="+mj-lt"/>
              </a:rPr>
              <a:t>“), </a:t>
            </a:r>
            <a:r>
              <a:rPr lang="de-AT" altLang="de-DE" dirty="0" err="1" smtClean="0">
                <a:latin typeface="+mj-lt"/>
              </a:rPr>
              <a:t>sensing</a:t>
            </a:r>
            <a:r>
              <a:rPr lang="de-AT" altLang="de-DE" dirty="0" smtClean="0">
                <a:latin typeface="+mj-lt"/>
              </a:rPr>
              <a:t> </a:t>
            </a:r>
            <a:r>
              <a:rPr lang="de-AT" altLang="de-DE" dirty="0" err="1" smtClean="0">
                <a:latin typeface="+mj-lt"/>
              </a:rPr>
              <a:t>the</a:t>
            </a:r>
            <a:r>
              <a:rPr lang="de-AT" altLang="de-DE" dirty="0" smtClean="0">
                <a:latin typeface="+mj-lt"/>
              </a:rPr>
              <a:t> </a:t>
            </a:r>
            <a:r>
              <a:rPr lang="de-AT" altLang="de-DE" dirty="0" err="1" smtClean="0">
                <a:latin typeface="+mj-lt"/>
              </a:rPr>
              <a:t>right</a:t>
            </a:r>
            <a:r>
              <a:rPr lang="de-AT" altLang="de-DE" dirty="0" smtClean="0">
                <a:latin typeface="+mj-lt"/>
              </a:rPr>
              <a:t> </a:t>
            </a:r>
            <a:r>
              <a:rPr lang="de-AT" altLang="de-DE" dirty="0">
                <a:latin typeface="+mj-lt"/>
              </a:rPr>
              <a:t>– </a:t>
            </a:r>
            <a:endParaRPr lang="de-AT" altLang="de-DE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err="1" smtClean="0">
                <a:latin typeface="+mj-lt"/>
              </a:rPr>
              <a:t>instead</a:t>
            </a:r>
            <a:r>
              <a:rPr lang="de-AT" altLang="de-DE" dirty="0" smtClean="0">
                <a:latin typeface="+mj-lt"/>
              </a:rPr>
              <a:t> of </a:t>
            </a:r>
            <a:r>
              <a:rPr lang="de-AT" altLang="de-DE" dirty="0" err="1" smtClean="0">
                <a:latin typeface="+mj-lt"/>
              </a:rPr>
              <a:t>prejudices</a:t>
            </a:r>
            <a:r>
              <a:rPr lang="de-AT" altLang="de-DE" dirty="0">
                <a:latin typeface="+mj-lt"/>
              </a:rPr>
              <a:t>, </a:t>
            </a:r>
            <a:r>
              <a:rPr lang="de-AT" altLang="de-DE" dirty="0" err="1" smtClean="0">
                <a:latin typeface="+mj-lt"/>
              </a:rPr>
              <a:t>manipulation</a:t>
            </a:r>
            <a:r>
              <a:rPr lang="de-AT" altLang="de-DE" dirty="0">
                <a:latin typeface="+mj-lt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200" dirty="0"/>
          </a:p>
        </p:txBody>
      </p:sp>
      <p:sp>
        <p:nvSpPr>
          <p:cNvPr id="17" name="Rechteck 16"/>
          <p:cNvSpPr/>
          <p:nvPr/>
        </p:nvSpPr>
        <p:spPr>
          <a:xfrm>
            <a:off x="3419872" y="357158"/>
            <a:ext cx="1924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Practical</a:t>
            </a: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steps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755650" cy="6875463"/>
          </a:xfrm>
          <a:prstGeom prst="rect">
            <a:avLst/>
          </a:prstGeom>
          <a:solidFill>
            <a:srgbClr val="F3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pic>
        <p:nvPicPr>
          <p:cNvPr id="51204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11769" r="58791" b="46300"/>
          <a:stretch>
            <a:fillRect/>
          </a:stretch>
        </p:blipFill>
        <p:spPr bwMode="auto">
          <a:xfrm>
            <a:off x="423863" y="252413"/>
            <a:ext cx="700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22288" y="609282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22288" y="4221163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22288" y="3644900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22288" y="3068638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0700" y="249237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51210" name="Textfeld 1"/>
          <p:cNvSpPr txBox="1">
            <a:spLocks noChangeArrowheads="1"/>
          </p:cNvSpPr>
          <p:nvPr/>
        </p:nvSpPr>
        <p:spPr bwMode="auto">
          <a:xfrm>
            <a:off x="1204913" y="1341438"/>
            <a:ext cx="76977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b="1" dirty="0" smtClean="0">
                <a:latin typeface="+mj-lt"/>
              </a:rPr>
              <a:t>3rd </a:t>
            </a:r>
            <a:r>
              <a:rPr lang="de-AT" altLang="de-DE" b="1" dirty="0" err="1">
                <a:latin typeface="+mj-lt"/>
              </a:rPr>
              <a:t>Looking</a:t>
            </a:r>
            <a:r>
              <a:rPr lang="de-AT" altLang="de-DE" b="1" dirty="0">
                <a:latin typeface="+mj-lt"/>
              </a:rPr>
              <a:t> at: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>
                <a:latin typeface="+mj-lt"/>
              </a:rPr>
              <a:t>Development of </a:t>
            </a:r>
            <a:r>
              <a:rPr lang="de-AT" altLang="de-DE" dirty="0" err="1">
                <a:latin typeface="+mj-lt"/>
              </a:rPr>
              <a:t>decisiveness</a:t>
            </a:r>
            <a:r>
              <a:rPr lang="de-AT" altLang="de-DE" dirty="0">
                <a:latin typeface="+mj-lt"/>
              </a:rPr>
              <a:t>, </a:t>
            </a:r>
            <a:r>
              <a:rPr lang="de-AT" altLang="de-DE" dirty="0" err="1" smtClean="0">
                <a:latin typeface="+mj-lt"/>
              </a:rPr>
              <a:t>genuinness</a:t>
            </a:r>
            <a:r>
              <a:rPr lang="de-AT" altLang="de-DE" dirty="0" smtClean="0">
                <a:latin typeface="+mj-lt"/>
              </a:rPr>
              <a:t>, </a:t>
            </a:r>
            <a:r>
              <a:rPr lang="de-AT" altLang="de-DE" dirty="0" err="1">
                <a:latin typeface="+mj-lt"/>
              </a:rPr>
              <a:t>responsibility</a:t>
            </a:r>
            <a:r>
              <a:rPr lang="de-AT" altLang="de-DE" dirty="0">
                <a:latin typeface="+mj-lt"/>
              </a:rPr>
              <a:t>, </a:t>
            </a:r>
            <a:r>
              <a:rPr lang="de-AT" altLang="de-DE" dirty="0" err="1">
                <a:latin typeface="+mj-lt"/>
              </a:rPr>
              <a:t>appreciation</a:t>
            </a:r>
            <a:r>
              <a:rPr lang="de-AT" altLang="de-DE" dirty="0">
                <a:latin typeface="+mj-lt"/>
              </a:rPr>
              <a:t>, </a:t>
            </a:r>
            <a:r>
              <a:rPr lang="de-AT" altLang="de-DE" dirty="0" err="1">
                <a:latin typeface="+mj-lt"/>
              </a:rPr>
              <a:t>to</a:t>
            </a:r>
            <a:r>
              <a:rPr lang="de-AT" altLang="de-DE" dirty="0">
                <a:latin typeface="+mj-lt"/>
              </a:rPr>
              <a:t> </a:t>
            </a:r>
            <a:r>
              <a:rPr lang="de-AT" altLang="de-DE" dirty="0" err="1">
                <a:latin typeface="+mj-lt"/>
              </a:rPr>
              <a:t>be</a:t>
            </a:r>
            <a:r>
              <a:rPr lang="de-AT" altLang="de-DE" dirty="0">
                <a:latin typeface="+mj-lt"/>
              </a:rPr>
              <a:t> </a:t>
            </a:r>
            <a:r>
              <a:rPr lang="de-AT" altLang="de-DE" dirty="0" err="1">
                <a:latin typeface="+mj-lt"/>
              </a:rPr>
              <a:t>able</a:t>
            </a:r>
            <a:r>
              <a:rPr lang="de-AT" altLang="de-DE" dirty="0">
                <a:latin typeface="+mj-lt"/>
              </a:rPr>
              <a:t> </a:t>
            </a:r>
            <a:r>
              <a:rPr lang="de-AT" altLang="de-DE" dirty="0" err="1">
                <a:latin typeface="+mj-lt"/>
              </a:rPr>
              <a:t>to</a:t>
            </a:r>
            <a:r>
              <a:rPr lang="de-AT" altLang="de-DE" dirty="0">
                <a:latin typeface="+mj-lt"/>
              </a:rPr>
              <a:t> </a:t>
            </a:r>
            <a:r>
              <a:rPr lang="de-AT" altLang="de-DE" b="1" dirty="0" err="1">
                <a:latin typeface="+mj-lt"/>
              </a:rPr>
              <a:t>encounter</a:t>
            </a:r>
            <a:r>
              <a:rPr lang="de-AT" altLang="de-DE" dirty="0">
                <a:latin typeface="+mj-lt"/>
              </a:rPr>
              <a:t> </a:t>
            </a:r>
            <a:r>
              <a:rPr lang="de-AT" altLang="de-DE" b="1" dirty="0" err="1">
                <a:latin typeface="+mj-lt"/>
              </a:rPr>
              <a:t>authentically</a:t>
            </a:r>
            <a:r>
              <a:rPr lang="de-AT" altLang="de-DE" dirty="0">
                <a:latin typeface="+mj-lt"/>
              </a:rPr>
              <a:t>.</a:t>
            </a:r>
            <a:endParaRPr lang="de-AT" altLang="de-DE" b="1" dirty="0">
              <a:latin typeface="+mj-lt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419872" y="357158"/>
            <a:ext cx="1924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Practical</a:t>
            </a: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steps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755650" cy="6875463"/>
          </a:xfrm>
          <a:prstGeom prst="rect">
            <a:avLst/>
          </a:prstGeom>
          <a:solidFill>
            <a:srgbClr val="F3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pic>
        <p:nvPicPr>
          <p:cNvPr id="52228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11769" r="58791" b="46300"/>
          <a:stretch>
            <a:fillRect/>
          </a:stretch>
        </p:blipFill>
        <p:spPr bwMode="auto">
          <a:xfrm>
            <a:off x="423863" y="252413"/>
            <a:ext cx="700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22288" y="609282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22288" y="4221163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22288" y="3644900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22288" y="3068638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0700" y="249237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03879" y="1169313"/>
            <a:ext cx="7696200" cy="5847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3200" b="1" dirty="0" smtClean="0"/>
              <a:t>4th Element: </a:t>
            </a:r>
            <a:r>
              <a:rPr lang="de-AT" sz="3200" dirty="0" err="1" smtClean="0"/>
              <a:t>transcending</a:t>
            </a:r>
            <a:r>
              <a:rPr lang="de-AT" sz="3200" dirty="0" smtClean="0"/>
              <a:t> </a:t>
            </a:r>
            <a:r>
              <a:rPr lang="de-AT" sz="3200" dirty="0" err="1" smtClean="0"/>
              <a:t>one‘s</a:t>
            </a:r>
            <a:r>
              <a:rPr lang="de-AT" sz="3200" dirty="0" smtClean="0"/>
              <a:t> </a:t>
            </a:r>
            <a:r>
              <a:rPr lang="de-AT" sz="3200" dirty="0" err="1" smtClean="0"/>
              <a:t>life</a:t>
            </a:r>
            <a:r>
              <a:rPr lang="de-AT" sz="3200" dirty="0" smtClean="0"/>
              <a:t> </a:t>
            </a:r>
            <a:r>
              <a:rPr lang="de-AT" sz="3200" dirty="0" err="1" smtClean="0"/>
              <a:t>towards</a:t>
            </a:r>
            <a:r>
              <a:rPr lang="de-AT" sz="3200" dirty="0" smtClean="0"/>
              <a:t> a </a:t>
            </a:r>
            <a:r>
              <a:rPr lang="de-AT" sz="3200" dirty="0" err="1" smtClean="0"/>
              <a:t>greater</a:t>
            </a:r>
            <a:r>
              <a:rPr lang="de-AT" sz="3200" dirty="0" smtClean="0"/>
              <a:t> </a:t>
            </a:r>
            <a:r>
              <a:rPr lang="de-AT" sz="3200" dirty="0" err="1" smtClean="0"/>
              <a:t>context</a:t>
            </a:r>
            <a:r>
              <a:rPr lang="de-AT" sz="3200" b="1" dirty="0" smtClean="0"/>
              <a:t> </a:t>
            </a:r>
            <a:endParaRPr lang="de-AT" sz="3200" b="1" dirty="0"/>
          </a:p>
          <a:p>
            <a:pPr>
              <a:defRPr/>
            </a:pPr>
            <a:endParaRPr lang="de-AT" sz="3200" dirty="0"/>
          </a:p>
          <a:p>
            <a:pPr>
              <a:defRPr/>
            </a:pPr>
            <a:r>
              <a:rPr lang="de-AT" sz="3200" dirty="0" err="1" smtClean="0"/>
              <a:t>What</a:t>
            </a:r>
            <a:r>
              <a:rPr lang="de-AT" sz="3200" dirty="0" smtClean="0"/>
              <a:t> </a:t>
            </a:r>
            <a:r>
              <a:rPr lang="de-AT" sz="3200" b="1" dirty="0" err="1" smtClean="0"/>
              <a:t>should</a:t>
            </a:r>
            <a:r>
              <a:rPr lang="de-AT" sz="3200" b="1" dirty="0" smtClean="0"/>
              <a:t> (</a:t>
            </a:r>
            <a:r>
              <a:rPr lang="de-AT" sz="3200" b="1" dirty="0" err="1" smtClean="0"/>
              <a:t>ought</a:t>
            </a:r>
            <a:r>
              <a:rPr lang="de-AT" sz="3200" b="1" dirty="0" smtClean="0"/>
              <a:t>) I </a:t>
            </a:r>
            <a:r>
              <a:rPr lang="de-AT" sz="3200" dirty="0" smtClean="0"/>
              <a:t>do? </a:t>
            </a:r>
            <a:r>
              <a:rPr lang="de-AT" sz="3200" b="1" dirty="0" smtClean="0"/>
              <a:t>= </a:t>
            </a:r>
            <a:r>
              <a:rPr lang="de-AT" sz="3200" b="1" dirty="0" err="1"/>
              <a:t>to</a:t>
            </a:r>
            <a:r>
              <a:rPr lang="de-AT" sz="3200" b="1" dirty="0"/>
              <a:t> deal </a:t>
            </a:r>
            <a:r>
              <a:rPr lang="de-AT" sz="3200" b="1" dirty="0" err="1"/>
              <a:t>with</a:t>
            </a:r>
            <a:r>
              <a:rPr lang="de-AT" sz="3200" b="1" dirty="0"/>
              <a:t> </a:t>
            </a:r>
            <a:r>
              <a:rPr lang="de-AT" sz="3200" b="1" dirty="0" err="1"/>
              <a:t>the</a:t>
            </a:r>
            <a:r>
              <a:rPr lang="de-AT" sz="3200" b="1" dirty="0"/>
              <a:t> </a:t>
            </a:r>
            <a:r>
              <a:rPr lang="de-AT" sz="3200" b="1" i="1" dirty="0"/>
              <a:t>future</a:t>
            </a:r>
            <a:r>
              <a:rPr lang="de-AT" sz="3200" b="1" dirty="0"/>
              <a:t>.</a:t>
            </a:r>
          </a:p>
          <a:p>
            <a:pPr>
              <a:defRPr/>
            </a:pPr>
            <a:endParaRPr lang="de-AT" sz="3200" b="1" dirty="0"/>
          </a:p>
          <a:p>
            <a:pPr>
              <a:defRPr/>
            </a:pPr>
            <a:r>
              <a:rPr lang="de-AT" sz="3200" dirty="0" smtClean="0"/>
              <a:t>= </a:t>
            </a:r>
            <a:r>
              <a:rPr lang="de-AT" sz="3200" dirty="0" err="1" smtClean="0"/>
              <a:t>work</a:t>
            </a:r>
            <a:r>
              <a:rPr lang="de-AT" sz="3200" dirty="0" smtClean="0"/>
              <a:t> </a:t>
            </a:r>
            <a:r>
              <a:rPr lang="de-AT" sz="3200" dirty="0"/>
              <a:t>at </a:t>
            </a:r>
            <a:r>
              <a:rPr lang="de-AT" sz="3200" dirty="0" err="1"/>
              <a:t>the</a:t>
            </a:r>
            <a:r>
              <a:rPr lang="de-AT" sz="3200" dirty="0"/>
              <a:t> </a:t>
            </a:r>
            <a:r>
              <a:rPr lang="de-AT" sz="3200" b="1" dirty="0" err="1"/>
              <a:t>tuning</a:t>
            </a:r>
            <a:r>
              <a:rPr lang="de-AT" sz="3200" b="1" dirty="0"/>
              <a:t> </a:t>
            </a:r>
            <a:r>
              <a:rPr lang="de-AT" sz="3200" b="1" dirty="0" err="1"/>
              <a:t>with</a:t>
            </a:r>
            <a:r>
              <a:rPr lang="de-AT" sz="3200" b="1" dirty="0"/>
              <a:t> </a:t>
            </a:r>
            <a:r>
              <a:rPr lang="de-AT" sz="3200" dirty="0" err="1"/>
              <a:t>the</a:t>
            </a:r>
            <a:r>
              <a:rPr lang="de-AT" sz="3200" dirty="0"/>
              <a:t> </a:t>
            </a:r>
            <a:r>
              <a:rPr lang="de-AT" sz="3200" dirty="0" err="1" smtClean="0"/>
              <a:t>situation</a:t>
            </a:r>
            <a:endParaRPr lang="de-AT" sz="3200" dirty="0" smtClean="0"/>
          </a:p>
          <a:p>
            <a:pPr>
              <a:defRPr/>
            </a:pPr>
            <a:endParaRPr lang="de-AT" sz="3200" dirty="0" smtClean="0"/>
          </a:p>
          <a:p>
            <a:pPr>
              <a:defRPr/>
            </a:pPr>
            <a:endParaRPr lang="de-AT" sz="3200" dirty="0"/>
          </a:p>
          <a:p>
            <a:pPr>
              <a:defRPr/>
            </a:pPr>
            <a:r>
              <a:rPr lang="de-AT" sz="3200" dirty="0" smtClean="0"/>
              <a:t>→ </a:t>
            </a:r>
            <a:r>
              <a:rPr lang="de-AT" sz="3200" dirty="0" err="1" smtClean="0"/>
              <a:t>openness</a:t>
            </a:r>
            <a:r>
              <a:rPr lang="de-AT" sz="3200" dirty="0" smtClean="0"/>
              <a:t> </a:t>
            </a:r>
            <a:r>
              <a:rPr lang="de-AT" sz="3200" dirty="0" err="1" smtClean="0"/>
              <a:t>to</a:t>
            </a:r>
            <a:r>
              <a:rPr lang="de-AT" sz="3200" dirty="0" smtClean="0"/>
              <a:t> </a:t>
            </a:r>
            <a:r>
              <a:rPr lang="de-AT" sz="3200" dirty="0" err="1" smtClean="0"/>
              <a:t>the</a:t>
            </a:r>
            <a:r>
              <a:rPr lang="de-AT" sz="3200" dirty="0" smtClean="0"/>
              <a:t> </a:t>
            </a:r>
            <a:r>
              <a:rPr lang="de-AT" sz="3200" dirty="0" err="1" smtClean="0"/>
              <a:t>world</a:t>
            </a:r>
            <a:r>
              <a:rPr lang="de-AT" sz="3200" dirty="0" smtClean="0"/>
              <a:t> and </a:t>
            </a:r>
            <a:r>
              <a:rPr lang="de-AT" sz="3200" dirty="0" err="1" smtClean="0"/>
              <a:t>meaning</a:t>
            </a:r>
            <a:r>
              <a:rPr lang="de-AT" sz="3200" dirty="0" smtClean="0"/>
              <a:t> </a:t>
            </a:r>
            <a:endParaRPr lang="de-AT" sz="3200" dirty="0"/>
          </a:p>
          <a:p>
            <a:pPr marL="914400" indent="-914400">
              <a:buFontTx/>
              <a:buAutoNum type="arabicPeriod"/>
              <a:defRPr/>
            </a:pPr>
            <a:endParaRPr lang="de-AT" sz="5400" b="1" dirty="0"/>
          </a:p>
        </p:txBody>
      </p:sp>
      <p:sp>
        <p:nvSpPr>
          <p:cNvPr id="17" name="Rechteck 16"/>
          <p:cNvSpPr/>
          <p:nvPr/>
        </p:nvSpPr>
        <p:spPr>
          <a:xfrm>
            <a:off x="3419872" y="357158"/>
            <a:ext cx="1924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Practical</a:t>
            </a: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steps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755650" cy="6875463"/>
          </a:xfrm>
          <a:prstGeom prst="rect">
            <a:avLst/>
          </a:prstGeom>
          <a:solidFill>
            <a:srgbClr val="F3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pic>
        <p:nvPicPr>
          <p:cNvPr id="53252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11769" r="58791" b="46300"/>
          <a:stretch>
            <a:fillRect/>
          </a:stretch>
        </p:blipFill>
        <p:spPr bwMode="auto">
          <a:xfrm>
            <a:off x="423863" y="252413"/>
            <a:ext cx="700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22288" y="609282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22288" y="4221163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22288" y="3644900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22288" y="3068638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0700" y="2492375"/>
            <a:ext cx="431800" cy="431800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53258" name="Textfeld 1"/>
          <p:cNvSpPr txBox="1">
            <a:spLocks noChangeArrowheads="1"/>
          </p:cNvSpPr>
          <p:nvPr/>
        </p:nvSpPr>
        <p:spPr bwMode="auto">
          <a:xfrm>
            <a:off x="1152525" y="1341438"/>
            <a:ext cx="76962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b="1" dirty="0" smtClean="0">
                <a:latin typeface="+mj-lt"/>
              </a:rPr>
              <a:t>4th </a:t>
            </a:r>
            <a:r>
              <a:rPr lang="de-AT" altLang="de-DE" b="1" dirty="0" err="1" smtClean="0">
                <a:latin typeface="+mj-lt"/>
              </a:rPr>
              <a:t>Prerequisite</a:t>
            </a:r>
            <a:r>
              <a:rPr lang="de-AT" altLang="de-DE" b="1" dirty="0" smtClean="0">
                <a:latin typeface="+mj-lt"/>
              </a:rPr>
              <a:t>: Tuning in, </a:t>
            </a:r>
            <a:r>
              <a:rPr lang="de-AT" altLang="de-DE" b="1" dirty="0" err="1" smtClean="0">
                <a:latin typeface="+mj-lt"/>
              </a:rPr>
              <a:t>according</a:t>
            </a:r>
            <a:r>
              <a:rPr lang="de-AT" altLang="de-DE" b="1" dirty="0" smtClean="0">
                <a:latin typeface="+mj-lt"/>
              </a:rPr>
              <a:t> </a:t>
            </a:r>
            <a:r>
              <a:rPr lang="de-AT" altLang="de-DE" b="1" dirty="0" err="1" smtClean="0">
                <a:latin typeface="+mj-lt"/>
              </a:rPr>
              <a:t>with</a:t>
            </a:r>
            <a:r>
              <a:rPr lang="de-AT" altLang="de-DE" b="1" dirty="0" smtClean="0">
                <a:latin typeface="+mj-lt"/>
              </a:rPr>
              <a:t> </a:t>
            </a:r>
            <a:r>
              <a:rPr lang="de-AT" altLang="de-DE" b="1" dirty="0" err="1" smtClean="0">
                <a:latin typeface="+mj-lt"/>
              </a:rPr>
              <a:t>context</a:t>
            </a:r>
            <a:r>
              <a:rPr lang="de-AT" altLang="de-DE" b="1" dirty="0" smtClean="0">
                <a:latin typeface="+mj-lt"/>
              </a:rPr>
              <a:t> and future </a:t>
            </a:r>
            <a:endParaRPr lang="de-AT" altLang="de-DE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smtClean="0">
                <a:latin typeface="+mj-lt"/>
              </a:rPr>
              <a:t>Dialogical </a:t>
            </a:r>
            <a:r>
              <a:rPr lang="de-AT" altLang="de-DE" dirty="0" err="1" smtClean="0">
                <a:latin typeface="+mj-lt"/>
              </a:rPr>
              <a:t>exchange</a:t>
            </a:r>
            <a:r>
              <a:rPr lang="de-AT" altLang="de-DE" dirty="0" smtClean="0">
                <a:latin typeface="+mj-lt"/>
              </a:rPr>
              <a:t>, </a:t>
            </a:r>
            <a:r>
              <a:rPr lang="de-AT" altLang="de-DE" dirty="0" err="1" smtClean="0">
                <a:latin typeface="+mj-lt"/>
              </a:rPr>
              <a:t>openness</a:t>
            </a:r>
            <a:r>
              <a:rPr lang="de-AT" altLang="de-DE" dirty="0" smtClean="0">
                <a:latin typeface="+mj-lt"/>
              </a:rPr>
              <a:t> </a:t>
            </a:r>
            <a:r>
              <a:rPr lang="de-AT" altLang="de-DE" dirty="0">
                <a:latin typeface="+mj-lt"/>
              </a:rPr>
              <a:t>for </a:t>
            </a:r>
            <a:r>
              <a:rPr lang="de-AT" altLang="de-DE" dirty="0" err="1">
                <a:latin typeface="+mj-lt"/>
              </a:rPr>
              <a:t>the</a:t>
            </a:r>
            <a:r>
              <a:rPr lang="de-AT" altLang="de-DE" dirty="0">
                <a:latin typeface="+mj-lt"/>
              </a:rPr>
              <a:t> </a:t>
            </a:r>
            <a:r>
              <a:rPr lang="de-AT" altLang="de-DE" dirty="0" err="1" smtClean="0">
                <a:latin typeface="+mj-lt"/>
              </a:rPr>
              <a:t>needed</a:t>
            </a:r>
            <a:r>
              <a:rPr lang="de-AT" altLang="de-DE" dirty="0" smtClean="0">
                <a:latin typeface="+mj-lt"/>
              </a:rPr>
              <a:t> &amp; </a:t>
            </a:r>
            <a:r>
              <a:rPr lang="de-AT" altLang="de-DE" dirty="0" err="1" smtClean="0">
                <a:latin typeface="+mj-lt"/>
              </a:rPr>
              <a:t>the</a:t>
            </a:r>
            <a:r>
              <a:rPr lang="de-AT" altLang="de-DE" dirty="0" smtClean="0">
                <a:latin typeface="+mj-lt"/>
              </a:rPr>
              <a:t> </a:t>
            </a:r>
            <a:r>
              <a:rPr lang="de-AT" altLang="de-DE" dirty="0" err="1">
                <a:latin typeface="+mj-lt"/>
              </a:rPr>
              <a:t>offered</a:t>
            </a:r>
            <a:r>
              <a:rPr lang="de-AT" altLang="de-DE" dirty="0">
                <a:latin typeface="+mj-lt"/>
              </a:rPr>
              <a:t> </a:t>
            </a:r>
            <a:r>
              <a:rPr lang="de-AT" altLang="de-DE" dirty="0" smtClean="0">
                <a:latin typeface="+mj-lt"/>
              </a:rPr>
              <a:t>(</a:t>
            </a:r>
            <a:r>
              <a:rPr lang="de-AT" altLang="de-DE" dirty="0" err="1" smtClean="0">
                <a:latin typeface="+mj-lt"/>
              </a:rPr>
              <a:t>values</a:t>
            </a:r>
            <a:r>
              <a:rPr lang="de-AT" altLang="de-DE" dirty="0" smtClean="0">
                <a:latin typeface="+mj-lt"/>
              </a:rPr>
              <a:t>)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err="1" smtClean="0">
                <a:latin typeface="+mj-lt"/>
              </a:rPr>
              <a:t>bracketing</a:t>
            </a:r>
            <a:r>
              <a:rPr lang="de-AT" altLang="de-DE" dirty="0" smtClean="0">
                <a:latin typeface="+mj-lt"/>
              </a:rPr>
              <a:t> </a:t>
            </a:r>
            <a:r>
              <a:rPr lang="de-AT" altLang="de-DE" dirty="0" err="1" smtClean="0">
                <a:latin typeface="+mj-lt"/>
              </a:rPr>
              <a:t>programs</a:t>
            </a:r>
            <a:r>
              <a:rPr lang="de-AT" altLang="de-DE" dirty="0">
                <a:latin typeface="+mj-lt"/>
              </a:rPr>
              <a:t>, fixe </a:t>
            </a:r>
            <a:r>
              <a:rPr lang="de-AT" altLang="de-DE" dirty="0" err="1" smtClean="0">
                <a:latin typeface="+mj-lt"/>
              </a:rPr>
              <a:t>aims</a:t>
            </a:r>
            <a:r>
              <a:rPr lang="de-AT" altLang="de-DE" dirty="0" smtClean="0">
                <a:latin typeface="+mj-lt"/>
              </a:rPr>
              <a:t>, </a:t>
            </a:r>
            <a:r>
              <a:rPr lang="de-AT" altLang="de-DE" dirty="0" err="1" smtClean="0">
                <a:latin typeface="+mj-lt"/>
              </a:rPr>
              <a:t>goals</a:t>
            </a:r>
            <a:r>
              <a:rPr lang="de-AT" altLang="de-DE" dirty="0" smtClean="0">
                <a:latin typeface="+mj-lt"/>
              </a:rPr>
              <a:t> </a:t>
            </a:r>
            <a:r>
              <a:rPr lang="de-AT" altLang="de-DE" dirty="0">
                <a:latin typeface="+mj-lt"/>
              </a:rPr>
              <a:t>and rigid </a:t>
            </a:r>
            <a:r>
              <a:rPr lang="de-AT" altLang="de-DE" dirty="0" err="1">
                <a:latin typeface="+mj-lt"/>
              </a:rPr>
              <a:t>plans</a:t>
            </a:r>
            <a:r>
              <a:rPr lang="de-AT" altLang="de-DE" dirty="0" smtClean="0">
                <a:latin typeface="+mj-lt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altLang="de-DE" dirty="0" err="1">
                <a:latin typeface="+mj-lt"/>
              </a:rPr>
              <a:t>Developing</a:t>
            </a:r>
            <a:r>
              <a:rPr lang="de-AT" altLang="de-DE" dirty="0">
                <a:latin typeface="+mj-lt"/>
              </a:rPr>
              <a:t> </a:t>
            </a:r>
            <a:r>
              <a:rPr lang="de-AT" altLang="de-DE" dirty="0" err="1">
                <a:latin typeface="+mj-lt"/>
              </a:rPr>
              <a:t>flexibility</a:t>
            </a:r>
            <a:r>
              <a:rPr lang="de-AT" altLang="de-DE" dirty="0">
                <a:latin typeface="+mj-lt"/>
              </a:rPr>
              <a:t>, </a:t>
            </a:r>
            <a:r>
              <a:rPr lang="de-AT" altLang="de-DE" dirty="0" err="1" smtClean="0">
                <a:latin typeface="+mj-lt"/>
              </a:rPr>
              <a:t>adjustment</a:t>
            </a:r>
            <a:r>
              <a:rPr lang="de-AT" altLang="de-DE" dirty="0" smtClean="0">
                <a:latin typeface="+mj-lt"/>
              </a:rPr>
              <a:t>, </a:t>
            </a:r>
            <a:r>
              <a:rPr lang="de-AT" altLang="de-DE" dirty="0" err="1" smtClean="0">
                <a:latin typeface="+mj-lt"/>
              </a:rPr>
              <a:t>orientation</a:t>
            </a:r>
            <a:r>
              <a:rPr lang="de-AT" altLang="de-DE" dirty="0">
                <a:latin typeface="+mj-lt"/>
              </a:rPr>
              <a:t>, for </a:t>
            </a:r>
            <a:r>
              <a:rPr lang="de-AT" altLang="de-DE" dirty="0" err="1">
                <a:latin typeface="+mj-lt"/>
              </a:rPr>
              <a:t>finding</a:t>
            </a:r>
            <a:r>
              <a:rPr lang="de-AT" altLang="de-DE" dirty="0">
                <a:latin typeface="+mj-lt"/>
              </a:rPr>
              <a:t> </a:t>
            </a:r>
            <a:r>
              <a:rPr lang="de-AT" altLang="de-DE" i="1" dirty="0" err="1">
                <a:latin typeface="+mj-lt"/>
              </a:rPr>
              <a:t>meaning</a:t>
            </a:r>
            <a:r>
              <a:rPr lang="de-AT" altLang="de-DE" dirty="0">
                <a:latin typeface="+mj-lt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200" dirty="0"/>
          </a:p>
        </p:txBody>
      </p:sp>
      <p:sp>
        <p:nvSpPr>
          <p:cNvPr id="17" name="Rechteck 16"/>
          <p:cNvSpPr/>
          <p:nvPr/>
        </p:nvSpPr>
        <p:spPr>
          <a:xfrm>
            <a:off x="3419872" y="357158"/>
            <a:ext cx="1924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Practical</a:t>
            </a: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steps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684000" y="1944000"/>
            <a:ext cx="7920000" cy="4680000"/>
          </a:xfrm>
        </p:spPr>
        <p:txBody>
          <a:bodyPr rtlCol="0" anchor="t"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endParaRPr lang="de-CH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altLang="de-DE" dirty="0" smtClean="0"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de-DE" altLang="de-DE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de-AT" sz="2800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72" y="1412776"/>
            <a:ext cx="563907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679326" y="1713582"/>
            <a:ext cx="2808312" cy="630942"/>
          </a:xfrm>
          <a:prstGeom prst="rect">
            <a:avLst/>
          </a:prstGeom>
          <a:noFill/>
        </p:spPr>
        <p:txBody>
          <a:bodyPr wrap="square" lIns="180000" tIns="0" rIns="180000" rtlCol="0">
            <a:spAutoFit/>
          </a:bodyPr>
          <a:lstStyle/>
          <a:p>
            <a:pPr algn="ctr"/>
            <a:r>
              <a:rPr lang="de-CH" sz="2000" b="1" dirty="0" smtClean="0"/>
              <a:t>EXISTENCE</a:t>
            </a:r>
          </a:p>
          <a:p>
            <a:pPr algn="ctr"/>
            <a:r>
              <a:rPr lang="de-CH" b="1" dirty="0" smtClean="0"/>
              <a:t>= Will </a:t>
            </a:r>
            <a:r>
              <a:rPr lang="de-CH" sz="1600" b="1" dirty="0" smtClean="0"/>
              <a:t>(inner consent)</a:t>
            </a:r>
            <a:endParaRPr lang="de-CH" sz="16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1271018" y="2492896"/>
            <a:ext cx="513410" cy="107856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de-CH" b="1" dirty="0" smtClean="0"/>
              <a:t>CAN</a:t>
            </a:r>
            <a:endParaRPr lang="de-CH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6367820" y="2132856"/>
            <a:ext cx="513410" cy="206479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de-CH" b="1" dirty="0" smtClean="0"/>
              <a:t>SHOULD</a:t>
            </a:r>
            <a:endParaRPr lang="de-CH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3287242" y="2594380"/>
            <a:ext cx="513410" cy="140730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de-CH" b="1" dirty="0" smtClean="0"/>
              <a:t>LIKE</a:t>
            </a:r>
            <a:endParaRPr lang="de-CH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4376716" y="2708920"/>
            <a:ext cx="513410" cy="105971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de-CH" b="1" dirty="0" smtClean="0"/>
              <a:t>MAY</a:t>
            </a:r>
            <a:endParaRPr lang="de-CH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699700" y="4869160"/>
            <a:ext cx="20803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cs typeface="Times New Roman" pitchFamily="18" charset="0"/>
              </a:rPr>
              <a:t>1. </a:t>
            </a:r>
            <a:r>
              <a:rPr lang="de-DE" altLang="de-DE" sz="1400" dirty="0" err="1" smtClean="0">
                <a:cs typeface="Times New Roman" pitchFamily="18" charset="0"/>
              </a:rPr>
              <a:t>To</a:t>
            </a:r>
            <a:r>
              <a:rPr lang="de-DE" altLang="de-DE" sz="1400" dirty="0" smtClean="0">
                <a:cs typeface="Times New Roman" pitchFamily="18" charset="0"/>
              </a:rPr>
              <a:t> </a:t>
            </a:r>
            <a:r>
              <a:rPr lang="de-DE" altLang="de-DE" sz="1400" dirty="0" err="1" smtClean="0">
                <a:cs typeface="Times New Roman" pitchFamily="18" charset="0"/>
              </a:rPr>
              <a:t>connect</a:t>
            </a:r>
            <a:r>
              <a:rPr lang="de-DE" altLang="de-DE" sz="1400" dirty="0" smtClean="0">
                <a:cs typeface="Times New Roman" pitchFamily="18" charset="0"/>
              </a:rPr>
              <a:t> </a:t>
            </a:r>
            <a:r>
              <a:rPr lang="de-DE" altLang="de-DE" sz="1400" dirty="0" err="1" smtClean="0">
                <a:cs typeface="Times New Roman" pitchFamily="18" charset="0"/>
              </a:rPr>
              <a:t>with</a:t>
            </a:r>
            <a:r>
              <a:rPr lang="de-DE" altLang="de-DE" sz="1400" dirty="0" smtClean="0">
                <a:cs typeface="Times New Roman" pitchFamily="18" charset="0"/>
              </a:rPr>
              <a:t> </a:t>
            </a:r>
            <a:r>
              <a:rPr lang="de-DE" altLang="de-DE" sz="1400" dirty="0" err="1" smtClean="0">
                <a:cs typeface="Times New Roman" pitchFamily="18" charset="0"/>
              </a:rPr>
              <a:t>the</a:t>
            </a:r>
            <a:r>
              <a:rPr lang="de-DE" altLang="de-DE" sz="1400" dirty="0" smtClean="0"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cs typeface="Times New Roman" pitchFamily="18" charset="0"/>
              </a:rPr>
              <a:t>   </a:t>
            </a:r>
            <a:r>
              <a:rPr lang="de-DE" altLang="de-DE" sz="1600" dirty="0" smtClean="0">
                <a:cs typeface="Times New Roman" pitchFamily="18" charset="0"/>
              </a:rPr>
              <a:t> </a:t>
            </a:r>
            <a:r>
              <a:rPr lang="de-DE" altLang="de-DE" sz="1600" b="1" dirty="0" smtClean="0">
                <a:cs typeface="Times New Roman" pitchFamily="18" charset="0"/>
              </a:rPr>
              <a:t>WORLD</a:t>
            </a:r>
            <a:r>
              <a:rPr lang="de-DE" altLang="de-DE" sz="1400" dirty="0">
                <a:cs typeface="Times New Roman" pitchFamily="18" charset="0"/>
              </a:rPr>
              <a:t>:</a:t>
            </a:r>
            <a:endParaRPr lang="de-DE" altLang="de-DE" sz="1400" dirty="0" smtClean="0"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cs typeface="Times New Roman" pitchFamily="18" charset="0"/>
              </a:rPr>
              <a:t>„I exist“, „I am able to be“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028171" y="4221088"/>
            <a:ext cx="1140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cs typeface="Times New Roman" pitchFamily="18" charset="0"/>
              </a:rPr>
              <a:t>2. </a:t>
            </a:r>
            <a:r>
              <a:rPr lang="de-DE" altLang="de-DE" sz="1400" dirty="0" err="1" smtClean="0">
                <a:cs typeface="Times New Roman" pitchFamily="18" charset="0"/>
              </a:rPr>
              <a:t>To</a:t>
            </a:r>
            <a:r>
              <a:rPr lang="de-DE" altLang="de-DE" sz="1400" dirty="0" smtClean="0">
                <a:cs typeface="Times New Roman" pitchFamily="18" charset="0"/>
              </a:rPr>
              <a:t> </a:t>
            </a:r>
            <a:r>
              <a:rPr lang="de-DE" altLang="de-DE" sz="1400" dirty="0" err="1" smtClean="0">
                <a:cs typeface="Times New Roman" pitchFamily="18" charset="0"/>
              </a:rPr>
              <a:t>feel</a:t>
            </a:r>
            <a:r>
              <a:rPr lang="de-DE" altLang="de-DE" sz="1400" dirty="0" smtClean="0">
                <a:cs typeface="Times New Roman" pitchFamily="18" charset="0"/>
              </a:rPr>
              <a:t> </a:t>
            </a:r>
            <a:r>
              <a:rPr lang="de-DE" altLang="de-DE" sz="1400" dirty="0" err="1" smtClean="0">
                <a:cs typeface="Times New Roman" pitchFamily="18" charset="0"/>
              </a:rPr>
              <a:t>the</a:t>
            </a:r>
            <a:endParaRPr lang="de-DE" altLang="de-DE" sz="1400" dirty="0" smtClean="0"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err="1" smtClean="0">
                <a:cs typeface="Times New Roman" pitchFamily="18" charset="0"/>
              </a:rPr>
              <a:t>value</a:t>
            </a:r>
            <a:r>
              <a:rPr lang="de-DE" altLang="de-DE" sz="1400" dirty="0" smtClean="0">
                <a:cs typeface="Times New Roman" pitchFamily="18" charset="0"/>
              </a:rPr>
              <a:t> </a:t>
            </a:r>
            <a:r>
              <a:rPr lang="de-DE" altLang="de-DE" sz="1400" dirty="0" err="1" smtClean="0">
                <a:cs typeface="Times New Roman" pitchFamily="18" charset="0"/>
              </a:rPr>
              <a:t>of</a:t>
            </a:r>
            <a:r>
              <a:rPr lang="de-DE" altLang="de-DE" sz="1400" b="1" dirty="0" smtClean="0">
                <a:cs typeface="Times New Roman" pitchFamily="18" charset="0"/>
              </a:rPr>
              <a:t> </a:t>
            </a:r>
            <a:r>
              <a:rPr lang="de-DE" altLang="de-DE" sz="1600" b="1" dirty="0" smtClean="0">
                <a:cs typeface="Times New Roman" pitchFamily="18" charset="0"/>
              </a:rPr>
              <a:t>LIFE</a:t>
            </a:r>
            <a:endParaRPr lang="de-DE" altLang="de-DE" sz="1400" b="1" dirty="0" smtClean="0"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de-DE" sz="1400" dirty="0" smtClean="0">
              <a:cs typeface="Times New Roman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707996" y="5060776"/>
            <a:ext cx="20882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de-DE" sz="1400" dirty="0" smtClean="0">
                <a:cs typeface="Times New Roman" pitchFamily="18" charset="0"/>
              </a:rPr>
              <a:t>3. </a:t>
            </a:r>
            <a:r>
              <a:rPr lang="it-IT" altLang="de-DE" sz="1600" b="1" dirty="0" smtClean="0">
                <a:cs typeface="Times New Roman" pitchFamily="18" charset="0"/>
              </a:rPr>
              <a:t>PERSON</a:t>
            </a:r>
            <a:r>
              <a:rPr lang="it-IT" altLang="de-DE" sz="1400" dirty="0" smtClean="0">
                <a:cs typeface="Times New Roman" pitchFamily="18" charset="0"/>
              </a:rPr>
              <a:t> =                  </a:t>
            </a:r>
            <a:endParaRPr lang="de-DE" altLang="de-DE" sz="1400" dirty="0"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cs typeface="Times New Roman" pitchFamily="18" charset="0"/>
              </a:rPr>
              <a:t>to be oneself, a unique being: to sense/experience authenticity              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400" dirty="0" smtClean="0"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dirty="0"/>
          </a:p>
        </p:txBody>
      </p:sp>
      <p:sp>
        <p:nvSpPr>
          <p:cNvPr id="25" name="Textfeld 24"/>
          <p:cNvSpPr txBox="1"/>
          <p:nvPr/>
        </p:nvSpPr>
        <p:spPr>
          <a:xfrm>
            <a:off x="6881230" y="4026592"/>
            <a:ext cx="202895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cs typeface="Times New Roman" pitchFamily="18" charset="0"/>
              </a:rPr>
              <a:t>4. Openness 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 smtClean="0">
                <a:cs typeface="Times New Roman" pitchFamily="18" charset="0"/>
              </a:rPr>
              <a:t>MEANING</a:t>
            </a:r>
            <a:r>
              <a:rPr lang="de-DE" altLang="de-DE" sz="1400" b="1" dirty="0" smtClean="0">
                <a:cs typeface="Times New Roman" pitchFamily="18" charset="0"/>
              </a:rPr>
              <a:t>-</a:t>
            </a:r>
            <a:r>
              <a:rPr lang="de-DE" altLang="de-DE" sz="1400" dirty="0" err="1" smtClean="0">
                <a:cs typeface="Times New Roman" pitchFamily="18" charset="0"/>
              </a:rPr>
              <a:t>connections</a:t>
            </a:r>
            <a:r>
              <a:rPr lang="de-DE" altLang="de-DE" sz="1400" dirty="0" smtClean="0">
                <a:cs typeface="Times New Roman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cs typeface="Times New Roman" pitchFamily="18" charset="0"/>
              </a:rPr>
              <a:t> </a:t>
            </a:r>
            <a:r>
              <a:rPr lang="de-DE" altLang="de-DE" sz="1400" dirty="0" err="1" smtClean="0">
                <a:cs typeface="Times New Roman" pitchFamily="18" charset="0"/>
              </a:rPr>
              <a:t>situational</a:t>
            </a:r>
            <a:r>
              <a:rPr lang="de-DE" altLang="de-DE" sz="1400" dirty="0" smtClean="0">
                <a:cs typeface="Times New Roman" pitchFamily="18" charset="0"/>
              </a:rPr>
              <a:t> +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cs typeface="Times New Roman" pitchFamily="18" charset="0"/>
              </a:rPr>
              <a:t>fundamental</a:t>
            </a:r>
            <a:endParaRPr lang="de-DE" altLang="de-DE" sz="14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400" b="1" dirty="0" smtClean="0"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00" dirty="0"/>
          </a:p>
        </p:txBody>
      </p:sp>
      <p:sp>
        <p:nvSpPr>
          <p:cNvPr id="26" name="Rechteck 25"/>
          <p:cNvSpPr/>
          <p:nvPr/>
        </p:nvSpPr>
        <p:spPr>
          <a:xfrm>
            <a:off x="3419872" y="357158"/>
            <a:ext cx="1924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Practical</a:t>
            </a: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steps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684000" y="1944000"/>
            <a:ext cx="7920000" cy="4680000"/>
          </a:xfrm>
        </p:spPr>
        <p:txBody>
          <a:bodyPr rtlCol="0" anchor="t"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endParaRPr lang="de-CH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de-AT" alt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Criterion for a „</a:t>
            </a:r>
            <a:r>
              <a:rPr lang="de-AT" alt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full</a:t>
            </a:r>
            <a:r>
              <a:rPr lang="de-AT" alt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“, </a:t>
            </a:r>
            <a:r>
              <a:rPr lang="de-AT" alt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meaningful</a:t>
            </a:r>
            <a:r>
              <a:rPr lang="de-AT" alt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 </a:t>
            </a:r>
            <a:r>
              <a:rPr lang="de-AT" alt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existence</a:t>
            </a:r>
            <a:r>
              <a:rPr lang="de-DE" alt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:</a:t>
            </a:r>
            <a:endParaRPr lang="de-DE" altLang="de-DE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de-DE" b="1" dirty="0" smtClean="0"/>
          </a:p>
          <a:p>
            <a:pPr algn="ctr">
              <a:buNone/>
              <a:defRPr/>
            </a:pPr>
            <a:r>
              <a:rPr lang="en-CA" altLang="de-DE" dirty="0" smtClean="0"/>
              <a:t>To experience inner </a:t>
            </a:r>
            <a:r>
              <a:rPr lang="en-CA" altLang="de-DE" b="1" dirty="0" smtClean="0"/>
              <a:t>fulfillment</a:t>
            </a:r>
            <a:endParaRPr lang="de-DE" altLang="de-DE" b="1" dirty="0" smtClean="0"/>
          </a:p>
          <a:p>
            <a:pPr algn="ctr">
              <a:lnSpc>
                <a:spcPct val="80000"/>
              </a:lnSpc>
              <a:buNone/>
              <a:defRPr/>
            </a:pPr>
            <a:endParaRPr lang="de-AT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de-DE" altLang="de-DE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hteck 13"/>
          <p:cNvSpPr/>
          <p:nvPr/>
        </p:nvSpPr>
        <p:spPr>
          <a:xfrm>
            <a:off x="3419872" y="357158"/>
            <a:ext cx="1924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Practical</a:t>
            </a: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>
                <a:solidFill>
                  <a:schemeClr val="bg1">
                    <a:lumMod val="50000"/>
                  </a:schemeClr>
                </a:solidFill>
              </a:rPr>
              <a:t>steps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684000" y="1944000"/>
            <a:ext cx="7920000" cy="4680000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i="1" dirty="0" smtClean="0"/>
          </a:p>
          <a:p>
            <a:pPr marL="96838" indent="12700" algn="ctr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99592" y="1467009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3600" b="1" dirty="0" smtClean="0"/>
              <a:t>6. Existential Meaning specifically</a:t>
            </a:r>
            <a:endParaRPr kumimoji="0" lang="de-DE" alt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88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684000" y="1944000"/>
            <a:ext cx="7920000" cy="4680000"/>
          </a:xfrm>
        </p:spPr>
        <p:txBody>
          <a:bodyPr rtlCol="0"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36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… is fulfilled through </a:t>
            </a:r>
            <a:r>
              <a:rPr lang="en-US" b="1" dirty="0" smtClean="0"/>
              <a:t>the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realization of </a:t>
            </a:r>
            <a:r>
              <a:rPr lang="en-US" b="1" dirty="0" smtClean="0"/>
              <a:t>values</a:t>
            </a:r>
          </a:p>
          <a:p>
            <a:pPr marL="0" indent="0" algn="ctr">
              <a:buNone/>
            </a:pPr>
            <a:endParaRPr lang="en-US" sz="100" dirty="0" smtClean="0"/>
          </a:p>
          <a:p>
            <a:pPr marL="0" indent="0" algn="ctr">
              <a:buNone/>
            </a:pPr>
            <a:r>
              <a:rPr lang="en-US" sz="1600" dirty="0" smtClean="0"/>
              <a:t>(V. </a:t>
            </a:r>
            <a:r>
              <a:rPr lang="en-US" sz="1600" dirty="0" err="1" smtClean="0"/>
              <a:t>Frankl</a:t>
            </a:r>
            <a:r>
              <a:rPr lang="en-US" sz="1600" dirty="0" smtClean="0"/>
              <a:t>, 1984, 202) </a:t>
            </a:r>
            <a:endParaRPr lang="en-US" sz="1600" b="1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i="1" dirty="0" smtClean="0"/>
          </a:p>
          <a:p>
            <a:pPr marL="96838" indent="12700" algn="ctr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GB" sz="3600" b="1" dirty="0" smtClean="0"/>
              <a:t>Existential Meaning …</a:t>
            </a:r>
            <a:endParaRPr kumimoji="0" lang="de-DE" alt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545762" y="357158"/>
            <a:ext cx="3672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6. Existential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specifically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539552" y="1944000"/>
            <a:ext cx="7920000" cy="4680000"/>
          </a:xfrm>
        </p:spPr>
        <p:txBody>
          <a:bodyPr rtlCol="0" anchor="ctr">
            <a:normAutofit/>
          </a:bodyPr>
          <a:lstStyle/>
          <a:p>
            <a:pPr marL="0" indent="19050" algn="ctr">
              <a:lnSpc>
                <a:spcPct val="80000"/>
              </a:lnSpc>
              <a:buNone/>
              <a:defRPr/>
            </a:pPr>
            <a:endParaRPr lang="de-CH" sz="3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19050" algn="ctr">
              <a:lnSpc>
                <a:spcPct val="80000"/>
              </a:lnSpc>
              <a:buNone/>
              <a:defRPr/>
            </a:pPr>
            <a:endParaRPr lang="en-US" sz="100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i="1" dirty="0" smtClean="0"/>
          </a:p>
          <a:p>
            <a:pPr marL="96838" indent="12700" algn="ctr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de-DE" alt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72400" y="11604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de-DE" altLang="de-DE" sz="3200" b="1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r>
              <a:rPr lang="de-DE" altLang="de-DE" sz="3200" b="1" dirty="0" smtClean="0"/>
              <a:t/>
            </a:r>
            <a:br>
              <a:rPr lang="de-DE" altLang="de-DE" sz="3200" b="1" dirty="0" smtClean="0"/>
            </a:br>
            <a:r>
              <a:rPr lang="de-DE" altLang="de-DE" sz="3200" dirty="0" err="1" smtClean="0"/>
              <a:t>alignment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with</a:t>
            </a:r>
            <a:r>
              <a:rPr lang="de-DE" altLang="de-DE" sz="3200" dirty="0" smtClean="0"/>
              <a:t> a </a:t>
            </a:r>
            <a:r>
              <a:rPr lang="de-DE" altLang="de-DE" sz="3200" dirty="0" err="1" smtClean="0"/>
              <a:t>value</a:t>
            </a:r>
            <a:r>
              <a:rPr lang="de-DE" altLang="de-DE" sz="3200" dirty="0" smtClean="0"/>
              <a:t> </a:t>
            </a:r>
            <a:endParaRPr kumimoji="0" lang="de-DE" altLang="de-DE" sz="3200" i="0" u="none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899592" y="3861048"/>
            <a:ext cx="7489527" cy="2375545"/>
            <a:chOff x="250825" y="3573463"/>
            <a:chExt cx="8642350" cy="2951162"/>
          </a:xfrm>
        </p:grpSpPr>
        <p:sp>
          <p:nvSpPr>
            <p:cNvPr id="17" name="Line 3"/>
            <p:cNvSpPr>
              <a:spLocks noChangeShapeType="1"/>
            </p:cNvSpPr>
            <p:nvPr/>
          </p:nvSpPr>
          <p:spPr bwMode="auto">
            <a:xfrm flipV="1">
              <a:off x="250825" y="3573463"/>
              <a:ext cx="8569325" cy="1943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CH"/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 flipV="1">
              <a:off x="3059113" y="3716338"/>
              <a:ext cx="5834062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CH"/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 flipV="1">
              <a:off x="1258888" y="3644900"/>
              <a:ext cx="7561262" cy="2520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CH"/>
            </a:p>
          </p:txBody>
        </p:sp>
      </p:grp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7308304" y="3088506"/>
            <a:ext cx="14732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r>
              <a:rPr lang="de-AT" altLang="de-DE" sz="3200" b="1" dirty="0" err="1">
                <a:solidFill>
                  <a:schemeClr val="bg1">
                    <a:lumMod val="50000"/>
                  </a:schemeClr>
                </a:solidFill>
              </a:rPr>
              <a:t>value</a:t>
            </a:r>
            <a:endParaRPr lang="de-DE" altLang="de-DE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4" name="Gruppieren 33"/>
          <p:cNvGrpSpPr/>
          <p:nvPr/>
        </p:nvGrpSpPr>
        <p:grpSpPr>
          <a:xfrm>
            <a:off x="3060184" y="2997128"/>
            <a:ext cx="3168000" cy="1584000"/>
            <a:chOff x="2987824" y="3140968"/>
            <a:chExt cx="3168000" cy="15840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623785" lon="19200000" rev="213211"/>
            </a:camera>
            <a:lightRig rig="threePt" dir="t"/>
          </a:scene3d>
        </p:grpSpPr>
        <p:pic>
          <p:nvPicPr>
            <p:cNvPr id="1029" name="Picture 5" descr="C:\Users\Dorothee_1\Pictures\Fotolia_70086037_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824" y="3140968"/>
              <a:ext cx="3168000" cy="1584000"/>
            </a:xfrm>
            <a:prstGeom prst="rect">
              <a:avLst/>
            </a:prstGeom>
            <a:noFill/>
          </p:spPr>
        </p:pic>
        <p:sp>
          <p:nvSpPr>
            <p:cNvPr id="33" name="Textfeld 32"/>
            <p:cNvSpPr txBox="1"/>
            <p:nvPr/>
          </p:nvSpPr>
          <p:spPr>
            <a:xfrm>
              <a:off x="3563888" y="3420289"/>
              <a:ext cx="17123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3200" dirty="0" err="1" smtClean="0"/>
                <a:t>Meaning</a:t>
              </a:r>
              <a:endParaRPr lang="de-CH" sz="3200" dirty="0"/>
            </a:p>
          </p:txBody>
        </p:sp>
      </p:grpSp>
      <p:sp>
        <p:nvSpPr>
          <p:cNvPr id="24" name="Rechteck 23"/>
          <p:cNvSpPr/>
          <p:nvPr/>
        </p:nvSpPr>
        <p:spPr>
          <a:xfrm>
            <a:off x="2545762" y="357158"/>
            <a:ext cx="3672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6. Existential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specifically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8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Inhaltsplatzhalter 15"/>
          <p:cNvSpPr>
            <a:spLocks noGrp="1"/>
          </p:cNvSpPr>
          <p:nvPr>
            <p:ph idx="1"/>
          </p:nvPr>
        </p:nvSpPr>
        <p:spPr>
          <a:xfrm>
            <a:off x="864000" y="1844824"/>
            <a:ext cx="7920000" cy="4680000"/>
          </a:xfrm>
        </p:spPr>
        <p:txBody>
          <a:bodyPr rtlCol="0"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de-DE" sz="2800" dirty="0" smtClean="0">
                <a:cs typeface="Times New Roman" pitchFamily="18" charset="0"/>
              </a:rPr>
              <a:t>“</a:t>
            </a:r>
            <a:r>
              <a:rPr lang="en-US" altLang="de-DE" dirty="0" err="1">
                <a:cs typeface="Times New Roman" pitchFamily="18" charset="0"/>
              </a:rPr>
              <a:t>M</a:t>
            </a:r>
            <a:r>
              <a:rPr lang="en-US" altLang="de-DE" dirty="0" err="1" smtClean="0">
                <a:cs typeface="Times New Roman" pitchFamily="18" charset="0"/>
              </a:rPr>
              <a:t>ainroads</a:t>
            </a:r>
            <a:r>
              <a:rPr lang="en-US" altLang="de-DE" dirty="0" smtClean="0">
                <a:cs typeface="Times New Roman" pitchFamily="18" charset="0"/>
              </a:rPr>
              <a:t> </a:t>
            </a:r>
            <a:r>
              <a:rPr lang="en-US" altLang="de-DE" dirty="0" smtClean="0">
                <a:cs typeface="Times New Roman" pitchFamily="18" charset="0"/>
              </a:rPr>
              <a:t>to existential meaning</a:t>
            </a:r>
            <a:r>
              <a:rPr lang="en-US" altLang="de-DE" sz="2800" dirty="0" smtClean="0">
                <a:cs typeface="Times New Roman" pitchFamily="18" charset="0"/>
              </a:rPr>
              <a:t>”</a:t>
            </a:r>
            <a:endParaRPr lang="en-US" altLang="de-DE" sz="1800" dirty="0" smtClean="0"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de-AT" altLang="de-DE" sz="1600" dirty="0">
                <a:cs typeface="Times New Roman" pitchFamily="18" charset="0"/>
              </a:rPr>
              <a:t> </a:t>
            </a:r>
            <a:r>
              <a:rPr lang="en-US" altLang="de-DE" sz="1600" dirty="0">
                <a:cs typeface="Times New Roman" pitchFamily="18" charset="0"/>
              </a:rPr>
              <a:t>(V. Frankl, 1946; 1973, 43f) </a:t>
            </a:r>
            <a:endParaRPr lang="en-US" altLang="de-DE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AU" altLang="de-DE" sz="1800" b="1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AU" altLang="de-DE" b="1" dirty="0" smtClean="0"/>
              <a:t>1. Experiential </a:t>
            </a:r>
            <a:r>
              <a:rPr lang="en-AU" altLang="de-DE" b="1" dirty="0" smtClean="0"/>
              <a:t>values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AU" altLang="de-DE" sz="1800" b="1" dirty="0" smtClean="0"/>
          </a:p>
          <a:p>
            <a:pPr marL="0" indent="0" algn="ctr">
              <a:spcBef>
                <a:spcPts val="0"/>
              </a:spcBef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b="1" dirty="0" smtClean="0"/>
          </a:p>
          <a:p>
            <a:pPr algn="ctr">
              <a:lnSpc>
                <a:spcPct val="80000"/>
              </a:lnSpc>
              <a:buNone/>
              <a:defRPr/>
            </a:pPr>
            <a:endParaRPr lang="de-AT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i="1" dirty="0" smtClean="0"/>
          </a:p>
          <a:p>
            <a:pPr marL="96838" indent="12700" algn="ctr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5" name="Rechteck 14"/>
          <p:cNvSpPr/>
          <p:nvPr/>
        </p:nvSpPr>
        <p:spPr>
          <a:xfrm>
            <a:off x="2545762" y="357158"/>
            <a:ext cx="3672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6. Existential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specifically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827584" y="980728"/>
            <a:ext cx="7920000" cy="5643368"/>
          </a:xfrm>
        </p:spPr>
        <p:txBody>
          <a:bodyPr rtlCol="0" anchor="t"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endParaRPr lang="de-CH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de-AT" b="1" dirty="0" smtClean="0">
                <a:solidFill>
                  <a:schemeClr val="bg1">
                    <a:lumMod val="50000"/>
                  </a:schemeClr>
                </a:solidFill>
              </a:rPr>
              <a:t>Existential Analysis (Vienna</a:t>
            </a:r>
            <a:r>
              <a:rPr lang="de-AT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de-AT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phenomenological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approach 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of being a person in one’s world</a:t>
            </a:r>
          </a:p>
          <a:p>
            <a:pPr marL="457200" indent="0">
              <a:spcBef>
                <a:spcPts val="0"/>
              </a:spcBef>
              <a:buNone/>
            </a:pPr>
            <a:endParaRPr lang="en-US" altLang="de-DE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0">
              <a:spcBef>
                <a:spcPts val="0"/>
              </a:spcBef>
              <a:buNone/>
            </a:pPr>
            <a:r>
              <a:rPr lang="de-AT" sz="3600" dirty="0" smtClean="0"/>
              <a:t>→ </a:t>
            </a:r>
            <a:r>
              <a:rPr lang="de-AT" sz="3600" b="1" dirty="0" err="1" smtClean="0"/>
              <a:t>aim</a:t>
            </a:r>
            <a:r>
              <a:rPr lang="de-AT" sz="3600" dirty="0" smtClean="0"/>
              <a:t>:</a:t>
            </a:r>
          </a:p>
          <a:p>
            <a:pPr marL="457200" indent="0">
              <a:spcBef>
                <a:spcPts val="0"/>
              </a:spcBef>
              <a:buNone/>
            </a:pPr>
            <a:endParaRPr lang="de-AT" sz="3600" dirty="0" smtClean="0"/>
          </a:p>
          <a:p>
            <a:pPr marL="457200" indent="0" algn="ctr">
              <a:spcBef>
                <a:spcPts val="0"/>
              </a:spcBef>
              <a:buNone/>
            </a:pPr>
            <a:r>
              <a:rPr lang="de-AT" sz="3600" dirty="0" err="1" smtClean="0"/>
              <a:t>to</a:t>
            </a:r>
            <a:r>
              <a:rPr lang="de-AT" sz="3600" dirty="0" smtClean="0"/>
              <a:t> </a:t>
            </a:r>
            <a:r>
              <a:rPr lang="de-AT" sz="3600" dirty="0" err="1" smtClean="0"/>
              <a:t>help</a:t>
            </a:r>
            <a:r>
              <a:rPr lang="de-AT" sz="3600" dirty="0" smtClean="0"/>
              <a:t> </a:t>
            </a:r>
            <a:r>
              <a:rPr lang="de-AT" sz="3600" dirty="0" err="1" smtClean="0"/>
              <a:t>people</a:t>
            </a:r>
            <a:r>
              <a:rPr lang="de-AT" sz="3600" dirty="0" smtClean="0"/>
              <a:t> </a:t>
            </a:r>
            <a:r>
              <a:rPr lang="de-AT" sz="3600" dirty="0" err="1" smtClean="0"/>
              <a:t>to</a:t>
            </a:r>
            <a:r>
              <a:rPr lang="de-AT" sz="3600" dirty="0" smtClean="0"/>
              <a:t> live </a:t>
            </a:r>
            <a:r>
              <a:rPr lang="de-AT" sz="3600" dirty="0" err="1" smtClean="0"/>
              <a:t>with</a:t>
            </a:r>
            <a:r>
              <a:rPr lang="de-AT" sz="3600" dirty="0" smtClean="0"/>
              <a:t> </a:t>
            </a:r>
          </a:p>
          <a:p>
            <a:pPr marL="457200" indent="0">
              <a:spcBef>
                <a:spcPts val="0"/>
              </a:spcBef>
              <a:buNone/>
            </a:pPr>
            <a:endParaRPr lang="de-AT" sz="3600" b="1" u="sng" dirty="0"/>
          </a:p>
          <a:p>
            <a:pPr marL="457200" indent="0" algn="ctr">
              <a:spcBef>
                <a:spcPts val="0"/>
              </a:spcBef>
              <a:buNone/>
            </a:pPr>
            <a:r>
              <a:rPr lang="de-AT" sz="3600" b="1" u="sng" dirty="0" err="1" smtClean="0"/>
              <a:t>inner</a:t>
            </a:r>
            <a:r>
              <a:rPr lang="de-AT" sz="3600" b="1" u="sng" dirty="0" smtClean="0"/>
              <a:t> </a:t>
            </a:r>
            <a:r>
              <a:rPr lang="de-AT" sz="3600" b="1" u="sng" dirty="0" err="1" smtClean="0"/>
              <a:t>consent</a:t>
            </a:r>
            <a:endParaRPr lang="de-AT" sz="3600" b="1" u="sng" dirty="0"/>
          </a:p>
          <a:p>
            <a:pPr marL="457200" indent="0">
              <a:spcBef>
                <a:spcPts val="0"/>
              </a:spcBef>
              <a:buNone/>
            </a:pPr>
            <a:endParaRPr lang="en-US" altLang="de-DE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0">
              <a:spcBef>
                <a:spcPts val="0"/>
              </a:spcBef>
              <a:buNone/>
            </a:pPr>
            <a:endParaRPr lang="es-ES_tradnl" altLang="de-DE" sz="4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>
              <a:buNone/>
            </a:pPr>
            <a:endParaRPr lang="en-GB" sz="3600" b="1" i="1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9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8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Inhaltsplatzhalter 15"/>
          <p:cNvSpPr>
            <a:spLocks noGrp="1"/>
          </p:cNvSpPr>
          <p:nvPr>
            <p:ph idx="1"/>
          </p:nvPr>
        </p:nvSpPr>
        <p:spPr>
          <a:xfrm>
            <a:off x="864000" y="1844824"/>
            <a:ext cx="7920000" cy="4680000"/>
          </a:xfrm>
        </p:spPr>
        <p:txBody>
          <a:bodyPr rtlCol="0"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de-DE" b="1" dirty="0" smtClean="0">
                <a:solidFill>
                  <a:schemeClr val="bg1">
                    <a:lumMod val="50000"/>
                  </a:schemeClr>
                </a:solidFill>
              </a:rPr>
              <a:t>Three categories for discovering meaning according to </a:t>
            </a:r>
            <a:r>
              <a:rPr lang="en-US" altLang="de-DE" b="1" dirty="0" err="1" smtClean="0">
                <a:solidFill>
                  <a:schemeClr val="bg1">
                    <a:lumMod val="50000"/>
                  </a:schemeClr>
                </a:solidFill>
              </a:rPr>
              <a:t>Frankl</a:t>
            </a:r>
            <a:r>
              <a:rPr lang="en-US" altLang="de-DE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AU" altLang="de-DE" b="1" dirty="0" smtClean="0"/>
              <a:t>1. Experiential </a:t>
            </a:r>
            <a:r>
              <a:rPr lang="en-AU" altLang="de-DE" b="1" dirty="0"/>
              <a:t>values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AU" altLang="de-DE" b="1" dirty="0" smtClean="0"/>
              <a:t>2. Creative </a:t>
            </a:r>
            <a:r>
              <a:rPr lang="en-AU" altLang="de-DE" b="1" dirty="0" smtClean="0"/>
              <a:t>values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AU" altLang="de-DE" sz="1800" b="1" dirty="0" smtClean="0"/>
          </a:p>
          <a:p>
            <a:pPr algn="ctr">
              <a:lnSpc>
                <a:spcPct val="80000"/>
              </a:lnSpc>
              <a:buNone/>
              <a:defRPr/>
            </a:pPr>
            <a:endParaRPr lang="en-AU" altLang="de-DE" sz="1800" b="1" dirty="0" smtClean="0"/>
          </a:p>
          <a:p>
            <a:pPr marL="0" indent="0" algn="ctr">
              <a:spcBef>
                <a:spcPts val="0"/>
              </a:spcBef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b="1" dirty="0" smtClean="0"/>
          </a:p>
          <a:p>
            <a:pPr algn="ctr">
              <a:lnSpc>
                <a:spcPct val="80000"/>
              </a:lnSpc>
              <a:buNone/>
              <a:defRPr/>
            </a:pPr>
            <a:endParaRPr lang="de-AT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i="1" dirty="0" smtClean="0"/>
          </a:p>
          <a:p>
            <a:pPr marL="96838" indent="12700" algn="ctr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2" name="Rechteck 11"/>
          <p:cNvSpPr/>
          <p:nvPr/>
        </p:nvSpPr>
        <p:spPr>
          <a:xfrm>
            <a:off x="2545762" y="357158"/>
            <a:ext cx="3672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6. Existential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specifically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8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Inhaltsplatzhalter 15"/>
          <p:cNvSpPr>
            <a:spLocks noGrp="1"/>
          </p:cNvSpPr>
          <p:nvPr>
            <p:ph idx="1"/>
          </p:nvPr>
        </p:nvSpPr>
        <p:spPr>
          <a:xfrm>
            <a:off x="864000" y="1844824"/>
            <a:ext cx="7920000" cy="4680000"/>
          </a:xfrm>
        </p:spPr>
        <p:txBody>
          <a:bodyPr rtlCol="0"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de-DE" b="1" dirty="0" smtClean="0">
                <a:solidFill>
                  <a:schemeClr val="bg1">
                    <a:lumMod val="50000"/>
                  </a:schemeClr>
                </a:solidFill>
              </a:rPr>
              <a:t>Three categories for discovering meaning according to </a:t>
            </a:r>
            <a:r>
              <a:rPr lang="en-US" altLang="de-DE" b="1" dirty="0" err="1" smtClean="0">
                <a:solidFill>
                  <a:schemeClr val="bg1">
                    <a:lumMod val="50000"/>
                  </a:schemeClr>
                </a:solidFill>
              </a:rPr>
              <a:t>Frankl</a:t>
            </a:r>
            <a:r>
              <a:rPr lang="en-US" altLang="de-DE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AU" altLang="de-DE" b="1" dirty="0" smtClean="0"/>
              <a:t>1. Experiential </a:t>
            </a:r>
            <a:r>
              <a:rPr lang="en-AU" altLang="de-DE" b="1" dirty="0"/>
              <a:t>values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AU" altLang="de-DE" b="1" dirty="0" smtClean="0"/>
              <a:t>2. Creative </a:t>
            </a:r>
            <a:r>
              <a:rPr lang="en-AU" altLang="de-DE" b="1" dirty="0" smtClean="0"/>
              <a:t>values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altLang="de-DE" b="1" dirty="0" smtClean="0"/>
              <a:t>3. Attitudinal </a:t>
            </a:r>
            <a:r>
              <a:rPr lang="en-US" altLang="de-DE" b="1" dirty="0" smtClean="0"/>
              <a:t>values</a:t>
            </a:r>
            <a:endParaRPr lang="en-AU" altLang="de-DE" b="1" dirty="0" smtClean="0"/>
          </a:p>
          <a:p>
            <a:pPr marL="0" indent="0" algn="ctr">
              <a:spcBef>
                <a:spcPts val="0"/>
              </a:spcBef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b="1" dirty="0" smtClean="0"/>
          </a:p>
          <a:p>
            <a:pPr algn="ctr">
              <a:lnSpc>
                <a:spcPct val="80000"/>
              </a:lnSpc>
              <a:buNone/>
              <a:defRPr/>
            </a:pPr>
            <a:endParaRPr lang="de-AT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i="1" dirty="0" smtClean="0"/>
          </a:p>
          <a:p>
            <a:pPr marL="96838" indent="12700" algn="ctr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2" name="Rechteck 11"/>
          <p:cNvSpPr/>
          <p:nvPr/>
        </p:nvSpPr>
        <p:spPr>
          <a:xfrm>
            <a:off x="2545762" y="357158"/>
            <a:ext cx="3672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6. Existential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specifically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Inhaltsplatzhalter 15"/>
          <p:cNvSpPr>
            <a:spLocks noGrp="1"/>
          </p:cNvSpPr>
          <p:nvPr>
            <p:ph idx="1"/>
          </p:nvPr>
        </p:nvSpPr>
        <p:spPr>
          <a:xfrm>
            <a:off x="684000" y="1944000"/>
            <a:ext cx="7920000" cy="3213192"/>
          </a:xfrm>
        </p:spPr>
        <p:txBody>
          <a:bodyPr rtlCol="0" anchor="t">
            <a:normAutofit/>
          </a:bodyPr>
          <a:lstStyle/>
          <a:p>
            <a:pPr marL="1162050" indent="-438150">
              <a:buNone/>
            </a:pPr>
            <a:endParaRPr lang="de-DE" altLang="de-DE" sz="600" dirty="0" smtClean="0"/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>
              <a:sym typeface="Symbol" pitchFamily="18" charset="2"/>
            </a:endParaRPr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b="1" dirty="0" smtClean="0">
                <a:sym typeface="Symbol" pitchFamily="18" charset="2"/>
              </a:rPr>
              <a:t>Basic principle of Existential Analysis (EA):</a:t>
            </a: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>
              <a:sym typeface="Symbol" pitchFamily="18" charset="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GB" altLang="de-DE" b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</a:rPr>
              <a:t>Dialogical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</a:rPr>
              <a:t>exchange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</a:rPr>
              <a:t>oneself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</a:rPr>
              <a:t>others</a:t>
            </a:r>
            <a:endParaRPr lang="de-DE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en-GB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altLang="de-DE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9" name="Rechteck 8"/>
          <p:cNvSpPr/>
          <p:nvPr/>
        </p:nvSpPr>
        <p:spPr>
          <a:xfrm>
            <a:off x="2545762" y="357158"/>
            <a:ext cx="3672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6. Existential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specifically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/>
          <p:nvPr/>
        </p:nvGraphicFramePr>
        <p:xfrm>
          <a:off x="1524000" y="9087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rc 5"/>
          <p:cNvSpPr>
            <a:spLocks/>
          </p:cNvSpPr>
          <p:nvPr/>
        </p:nvSpPr>
        <p:spPr bwMode="auto">
          <a:xfrm rot="1399111" flipH="1">
            <a:off x="2254102" y="2127547"/>
            <a:ext cx="1993900" cy="1320800"/>
          </a:xfrm>
          <a:custGeom>
            <a:avLst/>
            <a:gdLst>
              <a:gd name="T0" fmla="*/ 0 w 22333"/>
              <a:gd name="T1" fmla="*/ 701 h 22619"/>
              <a:gd name="T2" fmla="*/ 1991757 w 22333"/>
              <a:gd name="T3" fmla="*/ 1320800 h 22619"/>
              <a:gd name="T4" fmla="*/ 65443 w 22333"/>
              <a:gd name="T5" fmla="*/ 1261297 h 226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333" h="22619" fill="none" extrusionOk="0">
                <a:moveTo>
                  <a:pt x="0" y="12"/>
                </a:moveTo>
                <a:cubicBezTo>
                  <a:pt x="244" y="4"/>
                  <a:pt x="488" y="-1"/>
                  <a:pt x="733" y="0"/>
                </a:cubicBezTo>
                <a:cubicBezTo>
                  <a:pt x="12662" y="0"/>
                  <a:pt x="22333" y="9670"/>
                  <a:pt x="22333" y="21600"/>
                </a:cubicBezTo>
                <a:cubicBezTo>
                  <a:pt x="22333" y="21939"/>
                  <a:pt x="22324" y="22279"/>
                  <a:pt x="22308" y="22618"/>
                </a:cubicBezTo>
              </a:path>
              <a:path w="22333" h="22619" stroke="0" extrusionOk="0">
                <a:moveTo>
                  <a:pt x="0" y="12"/>
                </a:moveTo>
                <a:cubicBezTo>
                  <a:pt x="244" y="4"/>
                  <a:pt x="488" y="-1"/>
                  <a:pt x="733" y="0"/>
                </a:cubicBezTo>
                <a:cubicBezTo>
                  <a:pt x="12662" y="0"/>
                  <a:pt x="22333" y="9670"/>
                  <a:pt x="22333" y="21600"/>
                </a:cubicBezTo>
                <a:cubicBezTo>
                  <a:pt x="22333" y="21939"/>
                  <a:pt x="22324" y="22279"/>
                  <a:pt x="22308" y="22618"/>
                </a:cubicBezTo>
                <a:lnTo>
                  <a:pt x="733" y="21600"/>
                </a:lnTo>
                <a:lnTo>
                  <a:pt x="0" y="12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Arc 6"/>
          <p:cNvSpPr>
            <a:spLocks/>
          </p:cNvSpPr>
          <p:nvPr/>
        </p:nvSpPr>
        <p:spPr bwMode="auto">
          <a:xfrm rot="20200889">
            <a:off x="4932363" y="2127547"/>
            <a:ext cx="1993900" cy="1320800"/>
          </a:xfrm>
          <a:custGeom>
            <a:avLst/>
            <a:gdLst>
              <a:gd name="T0" fmla="*/ 0 w 22333"/>
              <a:gd name="T1" fmla="*/ 701 h 22619"/>
              <a:gd name="T2" fmla="*/ 1991757 w 22333"/>
              <a:gd name="T3" fmla="*/ 1320800 h 22619"/>
              <a:gd name="T4" fmla="*/ 65443 w 22333"/>
              <a:gd name="T5" fmla="*/ 1261297 h 226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333" h="22619" fill="none" extrusionOk="0">
                <a:moveTo>
                  <a:pt x="0" y="12"/>
                </a:moveTo>
                <a:cubicBezTo>
                  <a:pt x="244" y="4"/>
                  <a:pt x="488" y="-1"/>
                  <a:pt x="733" y="0"/>
                </a:cubicBezTo>
                <a:cubicBezTo>
                  <a:pt x="12662" y="0"/>
                  <a:pt x="22333" y="9670"/>
                  <a:pt x="22333" y="21600"/>
                </a:cubicBezTo>
                <a:cubicBezTo>
                  <a:pt x="22333" y="21939"/>
                  <a:pt x="22324" y="22279"/>
                  <a:pt x="22308" y="22618"/>
                </a:cubicBezTo>
              </a:path>
              <a:path w="22333" h="22619" stroke="0" extrusionOk="0">
                <a:moveTo>
                  <a:pt x="0" y="12"/>
                </a:moveTo>
                <a:cubicBezTo>
                  <a:pt x="244" y="4"/>
                  <a:pt x="488" y="-1"/>
                  <a:pt x="733" y="0"/>
                </a:cubicBezTo>
                <a:cubicBezTo>
                  <a:pt x="12662" y="0"/>
                  <a:pt x="22333" y="9670"/>
                  <a:pt x="22333" y="21600"/>
                </a:cubicBezTo>
                <a:cubicBezTo>
                  <a:pt x="22333" y="21939"/>
                  <a:pt x="22324" y="22279"/>
                  <a:pt x="22308" y="22618"/>
                </a:cubicBezTo>
                <a:lnTo>
                  <a:pt x="733" y="21600"/>
                </a:lnTo>
                <a:lnTo>
                  <a:pt x="0" y="12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5" name="Textfeld 14"/>
          <p:cNvSpPr txBox="1"/>
          <p:nvPr/>
        </p:nvSpPr>
        <p:spPr>
          <a:xfrm>
            <a:off x="4116424" y="2469368"/>
            <a:ext cx="9396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</a:p>
          <a:p>
            <a:pPr algn="ctr"/>
            <a:r>
              <a:rPr lang="de-CH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Person</a:t>
            </a:r>
            <a:endParaRPr lang="de-CH" sz="2800" b="1" dirty="0">
              <a:solidFill>
                <a:schemeClr val="bg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20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hteck 25"/>
          <p:cNvSpPr/>
          <p:nvPr/>
        </p:nvSpPr>
        <p:spPr>
          <a:xfrm>
            <a:off x="1187624" y="4725144"/>
            <a:ext cx="6948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 smtClean="0">
                <a:sym typeface="Symbol" pitchFamily="18" charset="2"/>
              </a:rPr>
              <a:t>Person </a:t>
            </a:r>
            <a:r>
              <a:rPr lang="de-DE" sz="2800" dirty="0" err="1" smtClean="0">
                <a:sym typeface="Symbol" pitchFamily="18" charset="2"/>
              </a:rPr>
              <a:t>stands</a:t>
            </a:r>
            <a:r>
              <a:rPr lang="de-DE" sz="2800" dirty="0" smtClean="0">
                <a:sym typeface="Symbol" pitchFamily="18" charset="2"/>
              </a:rPr>
              <a:t> in </a:t>
            </a:r>
            <a:r>
              <a:rPr lang="de-DE" sz="2800" dirty="0" err="1" smtClean="0">
                <a:sym typeface="Symbol" pitchFamily="18" charset="2"/>
              </a:rPr>
              <a:t>continuous</a:t>
            </a:r>
            <a:r>
              <a:rPr lang="de-DE" sz="2800" dirty="0" smtClean="0">
                <a:sym typeface="Symbol" pitchFamily="18" charset="2"/>
              </a:rPr>
              <a:t> </a:t>
            </a:r>
            <a:r>
              <a:rPr lang="de-DE" sz="2800" dirty="0" err="1" smtClean="0">
                <a:sym typeface="Symbol" pitchFamily="18" charset="2"/>
              </a:rPr>
              <a:t>inner</a:t>
            </a:r>
            <a:r>
              <a:rPr lang="de-DE" sz="2800" dirty="0" smtClean="0">
                <a:sym typeface="Symbol" pitchFamily="18" charset="2"/>
              </a:rPr>
              <a:t> </a:t>
            </a:r>
            <a:r>
              <a:rPr lang="de-DE" sz="2800" dirty="0" err="1" smtClean="0">
                <a:sym typeface="Symbol" pitchFamily="18" charset="2"/>
              </a:rPr>
              <a:t>and</a:t>
            </a:r>
            <a:r>
              <a:rPr lang="de-DE" sz="2800" dirty="0" smtClean="0">
                <a:sym typeface="Symbol" pitchFamily="18" charset="2"/>
              </a:rPr>
              <a:t> </a:t>
            </a:r>
            <a:r>
              <a:rPr lang="de-DE" sz="2800" dirty="0" err="1" smtClean="0">
                <a:sym typeface="Symbol" pitchFamily="18" charset="2"/>
              </a:rPr>
              <a:t>outer</a:t>
            </a:r>
            <a:r>
              <a:rPr lang="de-DE" sz="2800" dirty="0" smtClean="0">
                <a:sym typeface="Symbol" pitchFamily="18" charset="2"/>
              </a:rPr>
              <a:t> </a:t>
            </a:r>
            <a:r>
              <a:rPr lang="de-DE" sz="2800" dirty="0" err="1" smtClean="0">
                <a:sym typeface="Symbol" pitchFamily="18" charset="2"/>
              </a:rPr>
              <a:t>dialogue</a:t>
            </a:r>
            <a:endParaRPr lang="de-CH" sz="2800" dirty="0" smtClean="0"/>
          </a:p>
        </p:txBody>
      </p:sp>
      <p:sp>
        <p:nvSpPr>
          <p:cNvPr id="13" name="Rechteck 12"/>
          <p:cNvSpPr/>
          <p:nvPr/>
        </p:nvSpPr>
        <p:spPr>
          <a:xfrm>
            <a:off x="2545762" y="357158"/>
            <a:ext cx="3672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6. Existential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specifically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8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Inhaltsplatzhalter 15"/>
          <p:cNvSpPr>
            <a:spLocks noGrp="1"/>
          </p:cNvSpPr>
          <p:nvPr>
            <p:ph idx="1"/>
          </p:nvPr>
        </p:nvSpPr>
        <p:spPr>
          <a:xfrm>
            <a:off x="864000" y="1844824"/>
            <a:ext cx="7920000" cy="4680000"/>
          </a:xfrm>
        </p:spPr>
        <p:txBody>
          <a:bodyPr rtlCol="0"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en-US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de-DE" b="1" dirty="0" smtClean="0">
                <a:solidFill>
                  <a:schemeClr val="bg1">
                    <a:lumMod val="50000"/>
                  </a:schemeClr>
                </a:solidFill>
              </a:rPr>
              <a:t>Existential Meaning is defined as: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1200" b="1" dirty="0" smtClean="0"/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US" altLang="de-DE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“… a valuable task – challenge – possibility … 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US" altLang="de-DE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within my </a:t>
            </a:r>
            <a:r>
              <a:rPr lang="de-AT" altLang="de-DE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actuality</a:t>
            </a:r>
            <a:r>
              <a:rPr lang="de-AT" altLang="de-DE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de-AT" altLang="de-DE" sz="2800" b="1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de-AT" altLang="de-DE" sz="2800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de-AT" altLang="de-DE" sz="1400" dirty="0" smtClean="0">
                <a:solidFill>
                  <a:schemeClr val="accent2"/>
                </a:solidFill>
                <a:cs typeface="Times New Roman" pitchFamily="18" charset="0"/>
              </a:rPr>
              <a:t>						</a:t>
            </a:r>
            <a:br>
              <a:rPr lang="de-AT" altLang="de-DE" sz="1400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de-AT" altLang="de-DE" sz="1400" dirty="0" smtClean="0">
                <a:solidFill>
                  <a:schemeClr val="accent2"/>
                </a:solidFill>
                <a:cs typeface="Times New Roman" pitchFamily="18" charset="0"/>
              </a:rPr>
              <a:t>		                                                </a:t>
            </a:r>
            <a:r>
              <a:rPr lang="de-AT" altLang="de-DE" sz="1600" dirty="0" smtClean="0">
                <a:cs typeface="Times New Roman" pitchFamily="18" charset="0"/>
              </a:rPr>
              <a:t>V. Frankl 1985, 42 </a:t>
            </a:r>
            <a:endParaRPr lang="de-AT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i="1" dirty="0" smtClean="0"/>
          </a:p>
          <a:p>
            <a:pPr marL="96838" indent="12700" algn="ctr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pic>
        <p:nvPicPr>
          <p:cNvPr id="10" name="Picture 2" descr="Frankl - 1a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7000" contrast="-1000"/>
          </a:blip>
          <a:srcRect l="38659" r="16890" b="6952"/>
          <a:stretch>
            <a:fillRect/>
          </a:stretch>
        </p:blipFill>
        <p:spPr bwMode="auto">
          <a:xfrm>
            <a:off x="4264967" y="620688"/>
            <a:ext cx="739081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2545762" y="357158"/>
            <a:ext cx="3672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6. Existential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specifically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827584" y="1700808"/>
            <a:ext cx="7920000" cy="4680000"/>
          </a:xfrm>
        </p:spPr>
        <p:txBody>
          <a:bodyPr rtlCol="0" anchor="t"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endParaRPr lang="de-CH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de-DE" altLang="de-DE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7. The </a:t>
            </a:r>
            <a:r>
              <a:rPr lang="de-DE" altLang="de-DE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Purpose</a:t>
            </a:r>
            <a:r>
              <a:rPr lang="de-DE" altLang="de-DE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of </a:t>
            </a:r>
            <a:r>
              <a:rPr lang="de-DE" altLang="de-DE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Meaning</a:t>
            </a:r>
            <a:endParaRPr lang="de-DE" altLang="de-DE" sz="3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de-DE" sz="1600" b="1" dirty="0" smtClean="0"/>
          </a:p>
          <a:p>
            <a:pPr algn="ctr">
              <a:buNone/>
              <a:defRPr/>
            </a:pPr>
            <a:endParaRPr lang="de-DE" altLang="de-DE" dirty="0" smtClean="0"/>
          </a:p>
          <a:p>
            <a:pPr algn="ctr">
              <a:lnSpc>
                <a:spcPct val="80000"/>
              </a:lnSpc>
              <a:buNone/>
              <a:defRPr/>
            </a:pPr>
            <a:endParaRPr lang="de-AT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de-DE" altLang="de-DE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0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827584" y="1098000"/>
            <a:ext cx="8136904" cy="4680000"/>
          </a:xfrm>
        </p:spPr>
        <p:txBody>
          <a:bodyPr rtlCol="0" anchor="t"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endParaRPr lang="de-CH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de-DE" altLang="de-DE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Personal </a:t>
            </a:r>
            <a:r>
              <a:rPr lang="de-DE" altLang="de-DE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Meaning</a:t>
            </a:r>
            <a:endParaRPr lang="de-DE" altLang="de-DE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de-DE" sz="1600" b="1" dirty="0" smtClean="0"/>
          </a:p>
          <a:p>
            <a:pPr marL="514350" indent="-514350" algn="ctr">
              <a:buAutoNum type="alphaLcParenR"/>
              <a:defRPr/>
            </a:pPr>
            <a:r>
              <a:rPr lang="de-DE" altLang="de-DE" sz="2800" dirty="0" err="1" smtClean="0"/>
              <a:t>to</a:t>
            </a:r>
            <a:r>
              <a:rPr lang="de-DE" altLang="de-DE" sz="2800" dirty="0" smtClean="0"/>
              <a:t> </a:t>
            </a:r>
            <a:r>
              <a:rPr lang="de-DE" altLang="de-DE" sz="2800" dirty="0"/>
              <a:t>open </a:t>
            </a:r>
            <a:r>
              <a:rPr lang="de-DE" altLang="de-DE" sz="2800" dirty="0" err="1"/>
              <a:t>up</a:t>
            </a:r>
            <a:r>
              <a:rPr lang="de-DE" altLang="de-DE" sz="2800" dirty="0"/>
              <a:t> for </a:t>
            </a:r>
            <a:r>
              <a:rPr lang="de-DE" altLang="de-DE" sz="2800" b="1" dirty="0" err="1" smtClean="0"/>
              <a:t>otherness</a:t>
            </a:r>
            <a:endParaRPr lang="de-DE" altLang="de-DE" sz="2800" b="1" dirty="0" smtClean="0"/>
          </a:p>
          <a:p>
            <a:pPr marL="0" indent="0" algn="ctr">
              <a:buNone/>
              <a:defRPr/>
            </a:pPr>
            <a:r>
              <a:rPr lang="de-DE" altLang="de-DE" sz="2800" dirty="0" smtClean="0"/>
              <a:t>(for a real „</a:t>
            </a:r>
            <a:r>
              <a:rPr lang="de-DE" altLang="de-DE" sz="2800" dirty="0" err="1" smtClean="0"/>
              <a:t>being</a:t>
            </a:r>
            <a:r>
              <a:rPr lang="de-DE" altLang="de-DE" sz="2800" dirty="0" smtClean="0"/>
              <a:t> in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world</a:t>
            </a:r>
            <a:r>
              <a:rPr lang="de-DE" altLang="de-DE" sz="2800" dirty="0" smtClean="0"/>
              <a:t>“)</a:t>
            </a:r>
            <a:endParaRPr lang="de-DE" altLang="de-DE" sz="2800" dirty="0"/>
          </a:p>
          <a:p>
            <a:pPr algn="ctr">
              <a:buNone/>
              <a:defRPr/>
            </a:pPr>
            <a:endParaRPr lang="de-DE" altLang="de-DE" sz="2800" dirty="0" smtClean="0"/>
          </a:p>
          <a:p>
            <a:pPr algn="ctr">
              <a:buNone/>
              <a:defRPr/>
            </a:pPr>
            <a:endParaRPr lang="de-DE" altLang="de-DE" dirty="0" smtClean="0"/>
          </a:p>
          <a:p>
            <a:pPr algn="ctr">
              <a:lnSpc>
                <a:spcPct val="80000"/>
              </a:lnSpc>
              <a:buNone/>
              <a:defRPr/>
            </a:pPr>
            <a:endParaRPr lang="de-AT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de-DE" altLang="de-DE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2887748" y="357158"/>
            <a:ext cx="298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. The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purpose</a:t>
            </a: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827584" y="1098000"/>
            <a:ext cx="8136904" cy="4680000"/>
          </a:xfrm>
        </p:spPr>
        <p:txBody>
          <a:bodyPr rtlCol="0" anchor="t"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endParaRPr lang="de-CH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de-DE" altLang="de-DE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Personal </a:t>
            </a:r>
            <a:r>
              <a:rPr lang="de-DE" altLang="de-DE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Meaning</a:t>
            </a:r>
            <a:endParaRPr lang="de-DE" altLang="de-DE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de-DE" sz="1600" b="1" dirty="0" smtClean="0"/>
          </a:p>
          <a:p>
            <a:pPr algn="ctr">
              <a:buNone/>
              <a:defRPr/>
            </a:pPr>
            <a:r>
              <a:rPr lang="de-DE" altLang="de-DE" sz="2800" dirty="0" smtClean="0"/>
              <a:t>a) </a:t>
            </a:r>
            <a:r>
              <a:rPr lang="de-DE" altLang="de-DE" sz="2800" dirty="0" err="1" smtClean="0"/>
              <a:t>to</a:t>
            </a:r>
            <a:r>
              <a:rPr lang="de-DE" altLang="de-DE" sz="2800" dirty="0" smtClean="0"/>
              <a:t> open </a:t>
            </a:r>
            <a:r>
              <a:rPr lang="de-DE" altLang="de-DE" sz="2800" dirty="0" err="1" smtClean="0"/>
              <a:t>up</a:t>
            </a:r>
            <a:r>
              <a:rPr lang="de-DE" altLang="de-DE" sz="2800" dirty="0" smtClean="0"/>
              <a:t> for </a:t>
            </a:r>
            <a:r>
              <a:rPr lang="de-DE" altLang="de-DE" sz="2800" b="1" dirty="0" err="1" smtClean="0"/>
              <a:t>otherness</a:t>
            </a:r>
            <a:endParaRPr lang="de-DE" altLang="de-DE" sz="2800" b="1" dirty="0" smtClean="0"/>
          </a:p>
          <a:p>
            <a:pPr algn="ctr">
              <a:buNone/>
              <a:defRPr/>
            </a:pPr>
            <a:endParaRPr lang="de-DE" altLang="de-DE" sz="2800" dirty="0" smtClean="0"/>
          </a:p>
          <a:p>
            <a:pPr marL="514350" indent="-514350" algn="ctr">
              <a:buNone/>
              <a:defRPr/>
            </a:pPr>
            <a:r>
              <a:rPr lang="de-DE" altLang="de-DE" sz="2800" dirty="0" smtClean="0"/>
              <a:t>b) </a:t>
            </a:r>
            <a:r>
              <a:rPr lang="de-DE" altLang="de-DE" sz="2800" dirty="0" smtClean="0"/>
              <a:t>and </a:t>
            </a:r>
            <a:r>
              <a:rPr lang="de-DE" altLang="de-DE" sz="2800" dirty="0" err="1" smtClean="0"/>
              <a:t>to</a:t>
            </a:r>
            <a:r>
              <a:rPr lang="de-DE" altLang="de-DE" sz="2800" dirty="0" smtClean="0"/>
              <a:t> </a:t>
            </a:r>
            <a:r>
              <a:rPr lang="de-DE" altLang="de-DE" sz="2800" dirty="0" smtClean="0"/>
              <a:t>„</a:t>
            </a:r>
            <a:r>
              <a:rPr lang="de-DE" altLang="de-DE" sz="2800" b="1" dirty="0" err="1" smtClean="0"/>
              <a:t>become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more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myself</a:t>
            </a:r>
            <a:r>
              <a:rPr lang="de-DE" altLang="de-DE" sz="2800" b="1" dirty="0" smtClean="0"/>
              <a:t>“</a:t>
            </a:r>
          </a:p>
          <a:p>
            <a:pPr marL="514350" indent="-514350" algn="ctr">
              <a:buNone/>
              <a:defRPr/>
            </a:pPr>
            <a:r>
              <a:rPr lang="de-DE" altLang="de-DE" sz="2800" dirty="0" smtClean="0"/>
              <a:t>(</a:t>
            </a:r>
            <a:r>
              <a:rPr lang="de-DE" altLang="de-DE" sz="2800" dirty="0" err="1" smtClean="0"/>
              <a:t>to</a:t>
            </a:r>
            <a:r>
              <a:rPr lang="de-DE" altLang="de-DE" sz="2800" dirty="0" smtClean="0"/>
              <a:t> find </a:t>
            </a:r>
            <a:r>
              <a:rPr lang="de-DE" altLang="de-DE" sz="2800" dirty="0" err="1" smtClean="0"/>
              <a:t>oneself</a:t>
            </a:r>
            <a:r>
              <a:rPr lang="de-DE" altLang="de-DE" sz="2800" dirty="0" smtClean="0"/>
              <a:t> in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dialogue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with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world</a:t>
            </a:r>
            <a:r>
              <a:rPr lang="de-DE" altLang="de-DE" sz="2800" dirty="0" smtClean="0"/>
              <a:t>)</a:t>
            </a:r>
            <a:endParaRPr lang="de-DE" altLang="de-DE" sz="2800" dirty="0" smtClean="0"/>
          </a:p>
          <a:p>
            <a:pPr algn="ctr">
              <a:buNone/>
              <a:defRPr/>
            </a:pPr>
            <a:endParaRPr lang="de-DE" altLang="de-DE" dirty="0" smtClean="0"/>
          </a:p>
          <a:p>
            <a:pPr algn="ctr">
              <a:lnSpc>
                <a:spcPct val="80000"/>
              </a:lnSpc>
              <a:buNone/>
              <a:defRPr/>
            </a:pPr>
            <a:endParaRPr lang="de-AT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de-DE" altLang="de-DE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2887748" y="357158"/>
            <a:ext cx="298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. The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purpose</a:t>
            </a: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827584" y="1098000"/>
            <a:ext cx="8136904" cy="4680000"/>
          </a:xfrm>
        </p:spPr>
        <p:txBody>
          <a:bodyPr rtlCol="0" anchor="t"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endParaRPr lang="de-CH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de-DE" altLang="de-DE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Personal </a:t>
            </a:r>
            <a:r>
              <a:rPr lang="de-DE" altLang="de-DE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Meaning</a:t>
            </a:r>
            <a:endParaRPr lang="de-DE" altLang="de-DE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de-DE" sz="1600" b="1" dirty="0" smtClean="0"/>
          </a:p>
          <a:p>
            <a:pPr algn="ctr">
              <a:buNone/>
              <a:defRPr/>
            </a:pPr>
            <a:r>
              <a:rPr lang="de-DE" altLang="de-DE" sz="2800" dirty="0" smtClean="0"/>
              <a:t>a) </a:t>
            </a:r>
            <a:r>
              <a:rPr lang="de-DE" altLang="de-DE" sz="2800" dirty="0" err="1" smtClean="0"/>
              <a:t>to</a:t>
            </a:r>
            <a:r>
              <a:rPr lang="de-DE" altLang="de-DE" sz="2800" dirty="0" smtClean="0"/>
              <a:t> open </a:t>
            </a:r>
            <a:r>
              <a:rPr lang="de-DE" altLang="de-DE" sz="2800" dirty="0" err="1" smtClean="0"/>
              <a:t>up</a:t>
            </a:r>
            <a:r>
              <a:rPr lang="de-DE" altLang="de-DE" sz="2800" dirty="0" smtClean="0"/>
              <a:t> for </a:t>
            </a:r>
            <a:r>
              <a:rPr lang="de-DE" altLang="de-DE" sz="2800" b="1" dirty="0" err="1" smtClean="0"/>
              <a:t>otherness</a:t>
            </a:r>
            <a:endParaRPr lang="de-DE" altLang="de-DE" sz="2800" b="1" dirty="0" smtClean="0"/>
          </a:p>
          <a:p>
            <a:pPr algn="ctr">
              <a:buNone/>
              <a:defRPr/>
            </a:pPr>
            <a:endParaRPr lang="de-DE" altLang="de-DE" sz="2800" dirty="0" smtClean="0"/>
          </a:p>
          <a:p>
            <a:pPr marL="514350" indent="-514350" algn="ctr">
              <a:buNone/>
              <a:defRPr/>
            </a:pPr>
            <a:r>
              <a:rPr lang="de-DE" altLang="de-DE" sz="2800" dirty="0" smtClean="0"/>
              <a:t>b) </a:t>
            </a:r>
            <a:r>
              <a:rPr lang="de-DE" altLang="de-DE" sz="2800" dirty="0" err="1" smtClean="0"/>
              <a:t>to</a:t>
            </a:r>
            <a:r>
              <a:rPr lang="de-DE" altLang="de-DE" sz="2800" dirty="0" smtClean="0"/>
              <a:t> </a:t>
            </a:r>
            <a:r>
              <a:rPr lang="de-DE" altLang="de-DE" sz="2800" dirty="0" smtClean="0"/>
              <a:t>„</a:t>
            </a:r>
            <a:r>
              <a:rPr lang="de-DE" altLang="de-DE" sz="2800" b="1" dirty="0" err="1" smtClean="0"/>
              <a:t>become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more</a:t>
            </a:r>
            <a:r>
              <a:rPr lang="de-DE" altLang="de-DE" sz="2800" b="1" dirty="0" smtClean="0"/>
              <a:t> </a:t>
            </a:r>
            <a:r>
              <a:rPr lang="de-DE" altLang="de-DE" sz="2800" b="1" dirty="0" err="1" smtClean="0"/>
              <a:t>myself</a:t>
            </a:r>
            <a:r>
              <a:rPr lang="de-DE" altLang="de-DE" sz="2800" b="1" dirty="0" smtClean="0"/>
              <a:t>“</a:t>
            </a:r>
            <a:endParaRPr lang="de-DE" altLang="de-DE" sz="2800" dirty="0"/>
          </a:p>
          <a:p>
            <a:pPr marL="514350" indent="-514350" algn="ctr">
              <a:buNone/>
              <a:defRPr/>
            </a:pPr>
            <a:endParaRPr lang="de-DE" sz="2800" dirty="0" smtClean="0"/>
          </a:p>
          <a:p>
            <a:pPr marL="514350" indent="-514350" algn="ctr">
              <a:buNone/>
              <a:defRPr/>
            </a:pPr>
            <a:r>
              <a:rPr lang="de-DE" sz="2800" dirty="0" smtClean="0"/>
              <a:t>c)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en-US" sz="2800" dirty="0" smtClean="0"/>
              <a:t>transcend </a:t>
            </a:r>
            <a:r>
              <a:rPr lang="en-US" sz="2800" dirty="0" smtClean="0"/>
              <a:t>the </a:t>
            </a:r>
            <a:r>
              <a:rPr lang="en-US" sz="2800" b="1" dirty="0" smtClean="0"/>
              <a:t>time</a:t>
            </a:r>
            <a:r>
              <a:rPr lang="en-US" sz="2800" dirty="0" smtClean="0"/>
              <a:t> (moment)</a:t>
            </a:r>
            <a:r>
              <a:rPr lang="en-US" sz="2800" b="1" dirty="0" smtClean="0"/>
              <a:t> </a:t>
            </a:r>
            <a:r>
              <a:rPr lang="en-US" sz="2800" dirty="0" smtClean="0"/>
              <a:t>to a </a:t>
            </a:r>
            <a:r>
              <a:rPr lang="en-US" sz="2800" b="1" dirty="0" smtClean="0"/>
              <a:t>future</a:t>
            </a:r>
          </a:p>
          <a:p>
            <a:pPr marL="514350" indent="-514350" algn="ctr">
              <a:buNone/>
              <a:defRPr/>
            </a:pPr>
            <a:r>
              <a:rPr lang="en-US" sz="2800" dirty="0" smtClean="0"/>
              <a:t>(to be directed towards a value in the future = from being to becoming)</a:t>
            </a:r>
            <a:endParaRPr lang="de-AT" sz="2800" dirty="0" smtClean="0"/>
          </a:p>
          <a:p>
            <a:pPr algn="ctr">
              <a:buNone/>
              <a:defRPr/>
            </a:pPr>
            <a:endParaRPr lang="de-DE" altLang="de-DE" dirty="0" smtClean="0"/>
          </a:p>
          <a:p>
            <a:pPr algn="ctr">
              <a:lnSpc>
                <a:spcPct val="80000"/>
              </a:lnSpc>
              <a:buNone/>
              <a:defRPr/>
            </a:pPr>
            <a:endParaRPr lang="de-AT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de-DE" altLang="de-DE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2887748" y="357158"/>
            <a:ext cx="298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. The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purpose</a:t>
            </a: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8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Inhaltsplatzhalter 15"/>
          <p:cNvSpPr>
            <a:spLocks noGrp="1"/>
          </p:cNvSpPr>
          <p:nvPr>
            <p:ph idx="1"/>
          </p:nvPr>
        </p:nvSpPr>
        <p:spPr>
          <a:xfrm>
            <a:off x="864000" y="1844824"/>
            <a:ext cx="7920000" cy="4680000"/>
          </a:xfrm>
        </p:spPr>
        <p:txBody>
          <a:bodyPr rtlCol="0"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de-DE" sz="4000" b="1" dirty="0" smtClean="0">
                <a:solidFill>
                  <a:schemeClr val="bg1">
                    <a:lumMod val="50000"/>
                  </a:schemeClr>
                </a:solidFill>
              </a:rPr>
              <a:t> Power of meaning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de-DE" altLang="de-DE" sz="3600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de-DE" altLang="de-DE" sz="3600" dirty="0" smtClean="0"/>
              <a:t>He w</a:t>
            </a:r>
            <a:r>
              <a:rPr lang="en-CA" altLang="de-DE" sz="3600" dirty="0" smtClean="0"/>
              <a:t>ho has a why to live for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de-DE" sz="3600" dirty="0" smtClean="0"/>
              <a:t> – can bear almost any how.</a:t>
            </a:r>
            <a:endParaRPr lang="en-GB" altLang="de-DE" sz="3600" dirty="0" smtClean="0">
              <a:cs typeface="Times New Roman" pitchFamily="18" charset="0"/>
            </a:endParaRPr>
          </a:p>
          <a:p>
            <a:pPr marL="31750" indent="-31750" algn="ctr">
              <a:spcBef>
                <a:spcPts val="0"/>
              </a:spcBef>
              <a:buNone/>
              <a:tabLst>
                <a:tab pos="1082675" algn="l"/>
              </a:tabLst>
            </a:pPr>
            <a:endParaRPr lang="de-DE" altLang="de-DE" sz="1600" dirty="0" smtClean="0">
              <a:sym typeface="Symbol" pitchFamily="18" charset="2"/>
            </a:endParaRPr>
          </a:p>
          <a:p>
            <a:pPr marL="31750" indent="-31750" algn="ctr">
              <a:spcBef>
                <a:spcPts val="0"/>
              </a:spcBef>
              <a:buNone/>
              <a:tabLst>
                <a:tab pos="1082675" algn="l"/>
              </a:tabLst>
            </a:pPr>
            <a:r>
              <a:rPr lang="de-DE" altLang="de-DE" sz="1600" dirty="0" smtClean="0">
                <a:sym typeface="Symbol" pitchFamily="18" charset="2"/>
              </a:rPr>
              <a:t>(F. Nietzsche – </a:t>
            </a:r>
            <a:r>
              <a:rPr lang="de-DE" altLang="de-DE" sz="1600" dirty="0" err="1" smtClean="0">
                <a:sym typeface="Symbol" pitchFamily="18" charset="2"/>
              </a:rPr>
              <a:t>wording</a:t>
            </a:r>
            <a:r>
              <a:rPr lang="de-DE" altLang="de-DE" sz="1600" dirty="0" smtClean="0">
                <a:sym typeface="Symbol" pitchFamily="18" charset="2"/>
              </a:rPr>
              <a:t> </a:t>
            </a:r>
            <a:r>
              <a:rPr lang="de-DE" altLang="de-DE" sz="1600" dirty="0" err="1" smtClean="0">
                <a:sym typeface="Symbol" pitchFamily="18" charset="2"/>
              </a:rPr>
              <a:t>of</a:t>
            </a:r>
            <a:r>
              <a:rPr lang="de-DE" altLang="de-DE" sz="1600" dirty="0" smtClean="0">
                <a:sym typeface="Symbol" pitchFamily="18" charset="2"/>
              </a:rPr>
              <a:t>  V. Frankl 1963, 164)</a:t>
            </a:r>
          </a:p>
          <a:p>
            <a:pPr marL="533400" indent="-31750">
              <a:buNone/>
              <a:tabLst>
                <a:tab pos="1082675" algn="l"/>
              </a:tabLst>
            </a:pPr>
            <a:endParaRPr lang="en-AU" altLang="de-DE" sz="2800" b="1" dirty="0" smtClean="0"/>
          </a:p>
          <a:p>
            <a:pPr marL="0" indent="0" algn="ctr">
              <a:spcBef>
                <a:spcPts val="0"/>
              </a:spcBef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b="1" dirty="0" smtClean="0"/>
          </a:p>
          <a:p>
            <a:pPr algn="ctr">
              <a:lnSpc>
                <a:spcPct val="80000"/>
              </a:lnSpc>
              <a:buNone/>
              <a:defRPr/>
            </a:pPr>
            <a:endParaRPr lang="de-AT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i="1" dirty="0" smtClean="0"/>
          </a:p>
          <a:p>
            <a:pPr marL="96838" indent="12700" algn="ctr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pic>
        <p:nvPicPr>
          <p:cNvPr id="9" name="Grafik 8" descr="Nietzsche_1561170c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-4725"/>
          <a:stretch>
            <a:fillRect/>
          </a:stretch>
        </p:blipFill>
        <p:spPr>
          <a:xfrm>
            <a:off x="5724129" y="4772084"/>
            <a:ext cx="1565640" cy="93600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887748" y="357158"/>
            <a:ext cx="2988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AT" altLang="de-DE" sz="20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. The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purpose</a:t>
            </a:r>
            <a:r>
              <a:rPr lang="de-AT" altLang="de-DE" sz="20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de-AT" altLang="de-DE" sz="2000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altLang="de-DE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2.) </a:t>
            </a:r>
            <a:r>
              <a:rPr kumimoji="0" lang="de-DE" altLang="de-DE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What</a:t>
            </a:r>
            <a:r>
              <a:rPr kumimoji="0" lang="de-DE" altLang="de-DE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altLang="de-DE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de-DE" altLang="de-DE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altLang="de-DE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meaning</a:t>
            </a:r>
            <a:r>
              <a:rPr kumimoji="0" lang="de-DE" altLang="de-DE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de-DE" altLang="de-DE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Inhaltsplatzhalter 15"/>
          <p:cNvSpPr>
            <a:spLocks noGrp="1"/>
          </p:cNvSpPr>
          <p:nvPr>
            <p:ph idx="1"/>
          </p:nvPr>
        </p:nvSpPr>
        <p:spPr>
          <a:xfrm>
            <a:off x="788300" y="2276872"/>
            <a:ext cx="7920000" cy="3384376"/>
          </a:xfrm>
        </p:spPr>
        <p:txBody>
          <a:bodyPr rtlCol="0" anchor="t">
            <a:normAutofit fontScale="92500" lnSpcReduction="10000"/>
          </a:bodyPr>
          <a:lstStyle/>
          <a:p>
            <a:pPr marL="1162050" indent="-438150">
              <a:buNone/>
            </a:pPr>
            <a:endParaRPr lang="de-DE" altLang="de-DE" sz="6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de-DE" altLang="de-DE" dirty="0" err="1"/>
              <a:t>Questions</a:t>
            </a:r>
            <a:r>
              <a:rPr lang="de-DE" altLang="de-DE" dirty="0"/>
              <a:t>… </a:t>
            </a: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pPr algn="ctr">
              <a:lnSpc>
                <a:spcPct val="90000"/>
              </a:lnSpc>
            </a:pP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What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is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meaning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?</a:t>
            </a:r>
          </a:p>
          <a:p>
            <a:pPr algn="ctr">
              <a:lnSpc>
                <a:spcPct val="90000"/>
              </a:lnSpc>
            </a:pP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How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t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o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live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meaningfully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?</a:t>
            </a:r>
          </a:p>
          <a:p>
            <a:pPr algn="ctr">
              <a:lnSpc>
                <a:spcPct val="90000"/>
              </a:lnSpc>
            </a:pP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Meaning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de-DE" altLang="de-DE" b="1" i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in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life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?</a:t>
            </a:r>
          </a:p>
          <a:p>
            <a:pPr algn="ctr">
              <a:lnSpc>
                <a:spcPct val="90000"/>
              </a:lnSpc>
            </a:pP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Purpose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and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m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eaning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de-DE" altLang="de-DE" b="1" i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of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life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? </a:t>
            </a:r>
          </a:p>
          <a:p>
            <a:pPr algn="ctr">
              <a:lnSpc>
                <a:spcPct val="90000"/>
              </a:lnSpc>
            </a:pP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…</a:t>
            </a:r>
            <a:endParaRPr lang="de-DE" altLang="de-DE" b="1" dirty="0" smtClean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pPr marL="0" indent="0">
              <a:buNone/>
            </a:pPr>
            <a:endParaRPr lang="de-DE" altLang="de-DE" sz="1200" dirty="0" smtClean="0"/>
          </a:p>
          <a:p>
            <a:pPr marL="1162050" indent="-438150">
              <a:buNone/>
            </a:pPr>
            <a:endParaRPr lang="de-DE" altLang="de-DE" sz="1200" dirty="0" smtClean="0"/>
          </a:p>
          <a:p>
            <a:pPr marL="800100">
              <a:spcBef>
                <a:spcPts val="0"/>
              </a:spcBef>
            </a:pPr>
            <a:endParaRPr lang="es-ES_tradnl" altLang="de-DE" sz="28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GB" sz="3600" b="1" i="1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1043608" y="1196752"/>
            <a:ext cx="6840760" cy="4320480"/>
          </a:xfrm>
        </p:spPr>
        <p:txBody>
          <a:bodyPr>
            <a:normAutofit/>
          </a:bodyPr>
          <a:lstStyle/>
          <a:p>
            <a:r>
              <a:rPr lang="de-AT" altLang="de-DE" sz="4800" b="1" dirty="0" err="1" smtClean="0"/>
              <a:t>Thank</a:t>
            </a:r>
            <a:r>
              <a:rPr lang="de-AT" altLang="de-DE" sz="4800" b="1" dirty="0" smtClean="0"/>
              <a:t> </a:t>
            </a:r>
            <a:r>
              <a:rPr lang="de-AT" altLang="de-DE" sz="4800" b="1" dirty="0" err="1" smtClean="0"/>
              <a:t>You</a:t>
            </a:r>
            <a:r>
              <a:rPr lang="de-DE" altLang="de-DE" sz="3600" dirty="0" smtClean="0">
                <a:solidFill>
                  <a:srgbClr val="FF3300"/>
                </a:solidFill>
              </a:rPr>
              <a:t/>
            </a:r>
            <a:br>
              <a:rPr lang="de-DE" altLang="de-DE" sz="3600" dirty="0" smtClean="0">
                <a:solidFill>
                  <a:srgbClr val="FF3300"/>
                </a:solidFill>
              </a:rPr>
            </a:br>
            <a:r>
              <a:rPr lang="de-DE" altLang="de-DE" sz="3200" b="1" dirty="0" smtClean="0"/>
              <a:t/>
            </a:r>
            <a:br>
              <a:rPr lang="de-DE" altLang="de-DE" sz="3200" b="1" dirty="0" smtClean="0"/>
            </a:br>
            <a:r>
              <a:rPr lang="de-DE" altLang="de-DE" sz="1100" b="1" dirty="0" smtClean="0"/>
              <a:t/>
            </a:r>
            <a:br>
              <a:rPr lang="de-DE" altLang="de-DE" sz="1100" b="1" dirty="0" smtClean="0"/>
            </a:br>
            <a:r>
              <a:rPr lang="de-DE" altLang="de-DE" sz="600" b="1" dirty="0" smtClean="0"/>
              <a:t/>
            </a:r>
            <a:br>
              <a:rPr lang="de-DE" altLang="de-DE" sz="600" b="1" dirty="0" smtClean="0"/>
            </a:br>
            <a:r>
              <a:rPr lang="de-DE" altLang="de-DE" sz="2000" dirty="0" smtClean="0">
                <a:latin typeface="+mn-lt"/>
                <a:ea typeface="+mn-ea"/>
                <a:cs typeface="Times New Roman" pitchFamily="18" charset="0"/>
              </a:rPr>
              <a:t/>
            </a:r>
            <a:br>
              <a:rPr lang="de-DE" altLang="de-DE" sz="2000" dirty="0" smtClean="0">
                <a:latin typeface="+mn-lt"/>
                <a:ea typeface="+mn-ea"/>
                <a:cs typeface="Times New Roman" pitchFamily="18" charset="0"/>
              </a:rPr>
            </a:br>
            <a:r>
              <a:rPr lang="en-US" altLang="de-DE" sz="2000" dirty="0" smtClean="0">
                <a:latin typeface="+mn-lt"/>
                <a:ea typeface="+mn-ea"/>
                <a:cs typeface="Times New Roman" pitchFamily="18" charset="0"/>
              </a:rPr>
              <a:t/>
            </a:r>
            <a:br>
              <a:rPr lang="en-US" altLang="de-DE" sz="2000" dirty="0" smtClean="0">
                <a:latin typeface="+mn-lt"/>
                <a:ea typeface="+mn-ea"/>
                <a:cs typeface="Times New Roman" pitchFamily="18" charset="0"/>
              </a:rPr>
            </a:br>
            <a:r>
              <a:rPr lang="de-AT" dirty="0">
                <a:solidFill>
                  <a:schemeClr val="tx2"/>
                </a:solidFill>
              </a:rPr>
              <a:t/>
            </a:r>
            <a:br>
              <a:rPr lang="de-AT" dirty="0">
                <a:solidFill>
                  <a:schemeClr val="tx2"/>
                </a:solidFill>
              </a:rPr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47664" y="3212976"/>
            <a:ext cx="6400800" cy="1440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endParaRPr lang="en-GB" altLang="de-DE" sz="1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altLang="de-DE" sz="20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Längle Alfried, M.D., Ph.D.</a:t>
            </a:r>
            <a:r>
              <a:rPr lang="de-DE" altLang="de-DE" sz="2000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de-DE" altLang="de-DE" sz="2000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GB" altLang="de-DE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International Society for </a:t>
            </a:r>
            <a:r>
              <a:rPr lang="en-GB" altLang="de-DE" sz="2000" dirty="0" err="1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Logotherapy</a:t>
            </a:r>
            <a:r>
              <a:rPr lang="en-GB" altLang="de-DE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and Existential Analysis, Vienna</a:t>
            </a:r>
            <a:r>
              <a:rPr lang="de-DE" altLang="de-DE" sz="2000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de-DE" altLang="de-DE" sz="2000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de-DE" altLang="de-DE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www.laengle.info  / www.existential-analysis.o</a:t>
            </a:r>
            <a:r>
              <a:rPr lang="en-GB" altLang="de-DE" sz="2000" b="1" dirty="0" err="1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rg</a:t>
            </a:r>
            <a:endParaRPr lang="de-AT" sz="1600" b="1" dirty="0" smtClean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 cstate="print"/>
          <a:srcRect b="28764"/>
          <a:stretch>
            <a:fillRect/>
          </a:stretch>
        </p:blipFill>
        <p:spPr bwMode="auto">
          <a:xfrm>
            <a:off x="6444208" y="5229200"/>
            <a:ext cx="2410847" cy="12241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hteck 4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8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Questions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… </a:t>
            </a: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629395" y="260648"/>
            <a:ext cx="20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Inhaltsplatzhalter 15"/>
          <p:cNvSpPr>
            <a:spLocks noGrp="1"/>
          </p:cNvSpPr>
          <p:nvPr>
            <p:ph idx="1"/>
          </p:nvPr>
        </p:nvSpPr>
        <p:spPr>
          <a:xfrm>
            <a:off x="899592" y="1944625"/>
            <a:ext cx="7920000" cy="3573232"/>
          </a:xfrm>
        </p:spPr>
        <p:txBody>
          <a:bodyPr rtlCol="0" anchor="t">
            <a:normAutofit lnSpcReduction="10000"/>
          </a:bodyPr>
          <a:lstStyle/>
          <a:p>
            <a:pPr marL="1162050" indent="-438150">
              <a:buNone/>
            </a:pPr>
            <a:endParaRPr lang="de-DE" altLang="de-DE" sz="600" dirty="0" smtClean="0"/>
          </a:p>
          <a:p>
            <a:pPr algn="ctr">
              <a:lnSpc>
                <a:spcPct val="90000"/>
              </a:lnSpc>
            </a:pPr>
            <a:r>
              <a:rPr lang="de-DE" altLang="de-DE" sz="28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How</a:t>
            </a:r>
            <a:r>
              <a:rPr lang="de-DE" altLang="de-DE" sz="2800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de-DE" altLang="de-DE" sz="28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t</a:t>
            </a:r>
            <a:r>
              <a:rPr lang="de-DE" altLang="de-DE" sz="28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o</a:t>
            </a:r>
            <a:r>
              <a:rPr lang="de-DE" altLang="de-DE" sz="2800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live </a:t>
            </a:r>
            <a:r>
              <a:rPr lang="de-DE" altLang="de-DE" sz="28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meaningfully</a:t>
            </a:r>
            <a:r>
              <a:rPr lang="de-DE" altLang="de-DE" sz="2800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?</a:t>
            </a:r>
          </a:p>
          <a:p>
            <a:pPr algn="ctr">
              <a:lnSpc>
                <a:spcPct val="90000"/>
              </a:lnSpc>
            </a:pPr>
            <a:r>
              <a:rPr lang="de-DE" altLang="de-DE" sz="28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Meaning</a:t>
            </a:r>
            <a:r>
              <a:rPr lang="de-DE" altLang="de-DE" sz="2800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in </a:t>
            </a:r>
            <a:r>
              <a:rPr lang="de-DE" altLang="de-DE" sz="28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life</a:t>
            </a:r>
            <a:r>
              <a:rPr lang="de-DE" altLang="de-DE" sz="2800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?</a:t>
            </a:r>
          </a:p>
          <a:p>
            <a:pPr algn="ctr">
              <a:lnSpc>
                <a:spcPct val="90000"/>
              </a:lnSpc>
            </a:pPr>
            <a:r>
              <a:rPr lang="de-DE" altLang="de-DE" sz="28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Purpose</a:t>
            </a:r>
            <a:r>
              <a:rPr lang="de-DE" altLang="de-DE" sz="2800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and </a:t>
            </a:r>
            <a:r>
              <a:rPr lang="de-DE" altLang="de-DE" sz="28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m</a:t>
            </a:r>
            <a:r>
              <a:rPr lang="de-DE" altLang="de-DE" sz="28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eaning</a:t>
            </a:r>
            <a:r>
              <a:rPr lang="de-DE" altLang="de-DE" sz="2800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of </a:t>
            </a:r>
            <a:r>
              <a:rPr lang="de-DE" altLang="de-DE" sz="28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life</a:t>
            </a:r>
            <a:r>
              <a:rPr lang="de-DE" altLang="de-DE" sz="2800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? …</a:t>
            </a:r>
            <a:endParaRPr lang="de-DE" altLang="de-DE" sz="2800" b="1" dirty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sz="2800" b="1" dirty="0" smtClean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sz="3600" b="1" dirty="0">
                <a:sym typeface="Symbol" pitchFamily="18" charset="2"/>
              </a:rPr>
              <a:t>→ </a:t>
            </a:r>
            <a:r>
              <a:rPr lang="de-DE" altLang="de-DE" sz="3600" b="1" dirty="0" err="1" smtClean="0">
                <a:sym typeface="Symbol" pitchFamily="18" charset="2"/>
              </a:rPr>
              <a:t>M</a:t>
            </a:r>
            <a:r>
              <a:rPr lang="de-DE" altLang="de-DE" sz="3600" b="1" dirty="0" err="1" smtClean="0"/>
              <a:t>eaning</a:t>
            </a:r>
            <a:r>
              <a:rPr lang="de-DE" altLang="de-DE" sz="3600" b="1" dirty="0" smtClean="0"/>
              <a:t> </a:t>
            </a:r>
            <a:r>
              <a:rPr lang="de-DE" altLang="de-DE" sz="3600" b="1" dirty="0" smtClean="0"/>
              <a:t>must </a:t>
            </a:r>
            <a:r>
              <a:rPr lang="de-DE" altLang="de-DE" sz="3600" b="1" dirty="0" err="1" smtClean="0"/>
              <a:t>contain</a:t>
            </a:r>
            <a:r>
              <a:rPr lang="de-DE" altLang="de-DE" sz="3600" b="1" dirty="0" smtClean="0"/>
              <a:t> a </a:t>
            </a:r>
            <a:r>
              <a:rPr lang="de-DE" altLang="de-DE" sz="3600" b="1" u="sng" dirty="0" err="1" smtClean="0"/>
              <a:t>content</a:t>
            </a:r>
            <a:r>
              <a:rPr lang="de-DE" altLang="de-DE" sz="3600" b="1" dirty="0" smtClean="0"/>
              <a:t>, </a:t>
            </a:r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sz="3600" b="1" dirty="0" smtClean="0"/>
              <a:t>a „</a:t>
            </a:r>
            <a:r>
              <a:rPr lang="de-DE" altLang="de-DE" sz="3600" b="1" dirty="0" err="1" smtClean="0"/>
              <a:t>what</a:t>
            </a:r>
            <a:r>
              <a:rPr lang="de-DE" altLang="de-DE" sz="3600" b="1" dirty="0" smtClean="0"/>
              <a:t> for“ – a </a:t>
            </a:r>
            <a:r>
              <a:rPr lang="de-DE" altLang="de-DE" sz="3600" b="1" dirty="0" err="1" smtClean="0"/>
              <a:t>felt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value</a:t>
            </a:r>
            <a:r>
              <a:rPr lang="de-DE" altLang="de-DE" sz="3600" b="1" dirty="0" smtClean="0"/>
              <a:t> in </a:t>
            </a:r>
            <a:r>
              <a:rPr lang="de-DE" altLang="de-DE" sz="3600" b="1" dirty="0" err="1" smtClean="0"/>
              <a:t>the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sit</a:t>
            </a:r>
            <a:r>
              <a:rPr lang="de-DE" altLang="de-DE" sz="3600" b="1" dirty="0" err="1" smtClean="0"/>
              <a:t>uation</a:t>
            </a:r>
            <a:endParaRPr lang="de-DE" altLang="de-DE" sz="3600" b="1" dirty="0" smtClean="0"/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en-GB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altLang="de-DE" sz="1200" dirty="0" smtClean="0"/>
          </a:p>
          <a:p>
            <a:pPr marL="1162050" indent="-438150">
              <a:buNone/>
            </a:pPr>
            <a:endParaRPr lang="de-DE" altLang="de-DE" sz="1200" dirty="0" smtClean="0"/>
          </a:p>
          <a:p>
            <a:pPr marL="800100">
              <a:spcBef>
                <a:spcPts val="0"/>
              </a:spcBef>
            </a:pPr>
            <a:endParaRPr lang="es-ES_tradnl" altLang="de-DE" sz="28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GB" sz="3600" b="1" i="1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4731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Inhaltsplatzhalter 15"/>
          <p:cNvSpPr>
            <a:spLocks noGrp="1"/>
          </p:cNvSpPr>
          <p:nvPr>
            <p:ph idx="1"/>
          </p:nvPr>
        </p:nvSpPr>
        <p:spPr>
          <a:xfrm>
            <a:off x="754691" y="692696"/>
            <a:ext cx="7920000" cy="5695531"/>
          </a:xfrm>
        </p:spPr>
        <p:txBody>
          <a:bodyPr rtlCol="0" anchor="t">
            <a:normAutofit/>
          </a:bodyPr>
          <a:lstStyle/>
          <a:p>
            <a:pPr marL="0" lvl="0" indent="0" algn="ctr">
              <a:lnSpc>
                <a:spcPct val="90000"/>
              </a:lnSpc>
              <a:buNone/>
            </a:pPr>
            <a:endParaRPr lang="de-DE" altLang="de-DE" sz="3600" b="1" dirty="0" smtClean="0"/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sz="3600" b="1" dirty="0" smtClean="0"/>
              <a:t>Terms:</a:t>
            </a: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sz="3600" b="1" dirty="0"/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sz="3600" b="1" i="1" dirty="0" err="1" smtClean="0"/>
              <a:t>Meaning</a:t>
            </a:r>
            <a:r>
              <a:rPr lang="de-DE" altLang="de-DE" sz="3600" b="1" dirty="0" smtClean="0"/>
              <a:t> = </a:t>
            </a:r>
            <a:r>
              <a:rPr lang="de-DE" altLang="de-DE" sz="3600" b="1" dirty="0" err="1" smtClean="0"/>
              <a:t>understanding</a:t>
            </a:r>
            <a:r>
              <a:rPr lang="de-DE" altLang="de-DE" sz="3600" b="1" dirty="0" smtClean="0"/>
              <a:t> of </a:t>
            </a:r>
            <a:r>
              <a:rPr lang="de-DE" altLang="de-DE" sz="3600" b="1" dirty="0" err="1" smtClean="0"/>
              <a:t>the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content</a:t>
            </a:r>
            <a:endParaRPr lang="de-DE" altLang="de-DE" sz="3600" b="1" dirty="0" smtClean="0"/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sz="3600" b="1" i="1" dirty="0" err="1" smtClean="0"/>
              <a:t>Purpose</a:t>
            </a:r>
            <a:r>
              <a:rPr lang="de-DE" altLang="de-DE" sz="3600" b="1" dirty="0" smtClean="0"/>
              <a:t> = </a:t>
            </a:r>
            <a:r>
              <a:rPr lang="de-DE" altLang="de-DE" sz="3600" b="1" dirty="0" err="1" smtClean="0"/>
              <a:t>direction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to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the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content</a:t>
            </a:r>
            <a:endParaRPr lang="de-DE" altLang="de-DE" sz="3600" b="1" dirty="0" smtClean="0"/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sz="3600" b="1" i="1" dirty="0" smtClean="0"/>
              <a:t>Sense</a:t>
            </a:r>
            <a:r>
              <a:rPr lang="de-DE" altLang="de-DE" sz="3600" b="1" dirty="0" smtClean="0"/>
              <a:t> = </a:t>
            </a:r>
            <a:r>
              <a:rPr lang="de-DE" altLang="de-DE" sz="3600" b="1" dirty="0" err="1" smtClean="0"/>
              <a:t>feeling</a:t>
            </a:r>
            <a:r>
              <a:rPr lang="de-DE" altLang="de-DE" sz="3600" b="1" dirty="0" smtClean="0"/>
              <a:t> for </a:t>
            </a:r>
            <a:r>
              <a:rPr lang="de-DE" altLang="de-DE" sz="3600" b="1" dirty="0" err="1" smtClean="0"/>
              <a:t>the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obviousness</a:t>
            </a:r>
            <a:r>
              <a:rPr lang="de-DE" altLang="de-DE" sz="3600" b="1" dirty="0" smtClean="0"/>
              <a:t> and </a:t>
            </a:r>
            <a:r>
              <a:rPr lang="de-DE" altLang="de-DE" sz="3600" b="1" dirty="0" err="1" smtClean="0"/>
              <a:t>value</a:t>
            </a:r>
            <a:r>
              <a:rPr lang="de-DE" altLang="de-DE" sz="3600" b="1" dirty="0" smtClean="0"/>
              <a:t> of </a:t>
            </a:r>
            <a:r>
              <a:rPr lang="de-DE" altLang="de-DE" sz="3600" b="1" dirty="0" err="1" smtClean="0"/>
              <a:t>the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conten</a:t>
            </a:r>
            <a:endParaRPr lang="de-DE" altLang="de-DE" sz="3600" b="1" dirty="0" smtClean="0"/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en-GB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altLang="de-DE" sz="1200" dirty="0" smtClean="0"/>
          </a:p>
          <a:p>
            <a:pPr marL="1162050" indent="-438150">
              <a:buNone/>
            </a:pPr>
            <a:endParaRPr lang="de-DE" altLang="de-DE" sz="1200" dirty="0" smtClean="0"/>
          </a:p>
          <a:p>
            <a:pPr marL="800100">
              <a:spcBef>
                <a:spcPts val="0"/>
              </a:spcBef>
            </a:pPr>
            <a:endParaRPr lang="es-ES_tradnl" altLang="de-DE" sz="28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GB" sz="3600" b="1" i="1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7" name="Rechteck 6"/>
          <p:cNvSpPr/>
          <p:nvPr/>
        </p:nvSpPr>
        <p:spPr>
          <a:xfrm>
            <a:off x="3629395" y="260648"/>
            <a:ext cx="20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Inhaltsplatzhalter 15"/>
          <p:cNvSpPr>
            <a:spLocks noGrp="1"/>
          </p:cNvSpPr>
          <p:nvPr>
            <p:ph idx="1"/>
          </p:nvPr>
        </p:nvSpPr>
        <p:spPr>
          <a:xfrm>
            <a:off x="788373" y="1008000"/>
            <a:ext cx="7920000" cy="5066674"/>
          </a:xfrm>
        </p:spPr>
        <p:txBody>
          <a:bodyPr rtlCol="0" anchor="t">
            <a:normAutofit fontScale="92500"/>
          </a:bodyPr>
          <a:lstStyle/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sz="24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How</a:t>
            </a:r>
            <a:r>
              <a:rPr lang="de-DE" altLang="de-DE" sz="2400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de-DE" altLang="de-DE" sz="24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t</a:t>
            </a:r>
            <a:r>
              <a:rPr lang="de-DE" altLang="de-DE" sz="24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o</a:t>
            </a:r>
            <a:r>
              <a:rPr lang="de-DE" altLang="de-DE" sz="2400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live </a:t>
            </a:r>
            <a:r>
              <a:rPr lang="de-DE" altLang="de-DE" sz="24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meaningfully</a:t>
            </a:r>
            <a:r>
              <a:rPr lang="de-DE" altLang="de-DE" sz="2400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?</a:t>
            </a:r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sz="24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Meaning</a:t>
            </a:r>
            <a:r>
              <a:rPr lang="de-DE" altLang="de-DE" sz="2400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in </a:t>
            </a:r>
            <a:r>
              <a:rPr lang="de-DE" altLang="de-DE" sz="24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life</a:t>
            </a:r>
            <a:r>
              <a:rPr lang="de-DE" altLang="de-DE" sz="2400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?</a:t>
            </a:r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sz="24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Purpose</a:t>
            </a:r>
            <a:r>
              <a:rPr lang="de-DE" altLang="de-DE" sz="2400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and </a:t>
            </a:r>
            <a:r>
              <a:rPr lang="de-DE" altLang="de-DE" sz="24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m</a:t>
            </a:r>
            <a:r>
              <a:rPr lang="de-DE" altLang="de-DE" sz="24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eaning</a:t>
            </a:r>
            <a:r>
              <a:rPr lang="de-DE" altLang="de-DE" sz="2400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of </a:t>
            </a:r>
            <a:r>
              <a:rPr lang="de-DE" altLang="de-DE" sz="2400" b="1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life</a:t>
            </a:r>
            <a:r>
              <a:rPr lang="de-DE" altLang="de-DE" sz="2400" b="1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?</a:t>
            </a:r>
            <a:endParaRPr lang="de-DE" altLang="de-DE" sz="2400" b="1" dirty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sz="1500" b="1" dirty="0" smtClean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sz="3600" b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de-DE" altLang="de-DE" sz="3600" b="1" dirty="0" err="1" smtClean="0">
                <a:solidFill>
                  <a:schemeClr val="bg1">
                    <a:lumMod val="50000"/>
                  </a:schemeClr>
                </a:solidFill>
              </a:rPr>
              <a:t>content</a:t>
            </a:r>
            <a:r>
              <a:rPr lang="de-DE" altLang="de-DE" sz="3600" b="1" dirty="0" smtClean="0">
                <a:solidFill>
                  <a:schemeClr val="bg1">
                    <a:lumMod val="50000"/>
                  </a:schemeClr>
                </a:solidFill>
              </a:rPr>
              <a:t> = a </a:t>
            </a:r>
            <a:r>
              <a:rPr lang="de-DE" altLang="de-DE" sz="3600" b="1" dirty="0" err="1" smtClean="0">
                <a:solidFill>
                  <a:schemeClr val="bg1">
                    <a:lumMod val="50000"/>
                  </a:schemeClr>
                </a:solidFill>
              </a:rPr>
              <a:t>felt</a:t>
            </a:r>
            <a:r>
              <a:rPr lang="de-DE" altLang="de-DE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altLang="de-DE" sz="3600" b="1" dirty="0" err="1" smtClean="0">
                <a:solidFill>
                  <a:schemeClr val="bg1">
                    <a:lumMod val="50000"/>
                  </a:schemeClr>
                </a:solidFill>
              </a:rPr>
              <a:t>value</a:t>
            </a:r>
            <a:endParaRPr lang="de-DE" altLang="de-DE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sz="3600" b="1" dirty="0" smtClean="0"/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sz="3600" b="1" dirty="0" smtClean="0"/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sz="3600" dirty="0" smtClean="0"/>
              <a:t>The </a:t>
            </a:r>
            <a:r>
              <a:rPr lang="de-DE" altLang="de-DE" sz="3600" dirty="0" err="1" smtClean="0"/>
              <a:t>practical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aspect</a:t>
            </a:r>
            <a:r>
              <a:rPr lang="de-DE" altLang="de-DE" sz="3600" dirty="0" smtClean="0"/>
              <a:t>:</a:t>
            </a: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sz="3600" b="1" dirty="0"/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sz="3600" b="1" dirty="0" err="1" smtClean="0"/>
              <a:t>Meaning</a:t>
            </a:r>
            <a:r>
              <a:rPr lang="de-DE" altLang="de-DE" sz="3600" b="1" dirty="0" smtClean="0"/>
              <a:t> </a:t>
            </a:r>
            <a:r>
              <a:rPr lang="de-DE" altLang="de-DE" sz="3600" dirty="0" smtClean="0"/>
              <a:t>in </a:t>
            </a:r>
            <a:r>
              <a:rPr lang="de-DE" altLang="de-DE" sz="3600" dirty="0" err="1" smtClean="0"/>
              <a:t>life</a:t>
            </a:r>
            <a:r>
              <a:rPr lang="de-DE" altLang="de-DE" sz="3600" dirty="0" smtClean="0"/>
              <a:t> </a:t>
            </a:r>
            <a:r>
              <a:rPr lang="de-DE" altLang="de-DE" sz="3600" b="1" dirty="0" smtClean="0"/>
              <a:t>= </a:t>
            </a:r>
            <a:r>
              <a:rPr lang="de-DE" altLang="de-DE" sz="3600" b="1" dirty="0" err="1" smtClean="0"/>
              <a:t>to</a:t>
            </a:r>
            <a:r>
              <a:rPr lang="de-DE" altLang="de-DE" sz="3600" b="1" dirty="0" smtClean="0"/>
              <a:t> live </a:t>
            </a:r>
            <a:r>
              <a:rPr lang="de-DE" altLang="de-DE" sz="3600" b="1" dirty="0" err="1" smtClean="0"/>
              <a:t>with</a:t>
            </a:r>
            <a:r>
              <a:rPr lang="de-DE" altLang="de-DE" sz="3600" b="1" dirty="0" smtClean="0"/>
              <a:t>  </a:t>
            </a:r>
            <a:r>
              <a:rPr lang="de-DE" altLang="de-DE" sz="3600" b="1" dirty="0" err="1" smtClean="0"/>
              <a:t>inner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consent</a:t>
            </a:r>
            <a:endParaRPr lang="de-DE" altLang="de-DE" sz="3600" b="1" dirty="0" smtClean="0"/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en-GB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altLang="de-DE" sz="1200" dirty="0" smtClean="0"/>
          </a:p>
          <a:p>
            <a:pPr marL="1162050" indent="-438150">
              <a:buNone/>
            </a:pPr>
            <a:endParaRPr lang="de-DE" altLang="de-DE" sz="1200" dirty="0" smtClean="0"/>
          </a:p>
          <a:p>
            <a:pPr marL="800100">
              <a:spcBef>
                <a:spcPts val="0"/>
              </a:spcBef>
            </a:pPr>
            <a:endParaRPr lang="es-ES_tradnl" altLang="de-DE" sz="28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GB" sz="3600" b="1" i="1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  <p:sp>
        <p:nvSpPr>
          <p:cNvPr id="7" name="Rechteck 6"/>
          <p:cNvSpPr/>
          <p:nvPr/>
        </p:nvSpPr>
        <p:spPr>
          <a:xfrm>
            <a:off x="3629395" y="260648"/>
            <a:ext cx="20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meaning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720080" cy="6876000"/>
          </a:xfrm>
          <a:prstGeom prst="rect">
            <a:avLst/>
          </a:prstGeom>
          <a:solidFill>
            <a:srgbClr val="F3D6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19" name="Picture 2" descr="C:\Dokumente und Einstellungen\Dorothee Bürgi\Desktop\gle logo - arial 2012 R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926" t="11769" r="58791" b="46300"/>
          <a:stretch>
            <a:fillRect/>
          </a:stretch>
        </p:blipFill>
        <p:spPr bwMode="auto">
          <a:xfrm>
            <a:off x="323528" y="260648"/>
            <a:ext cx="699098" cy="60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0000" y="100800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Inhaltsplatzhalter 15"/>
          <p:cNvSpPr>
            <a:spLocks noGrp="1"/>
          </p:cNvSpPr>
          <p:nvPr>
            <p:ph idx="1"/>
          </p:nvPr>
        </p:nvSpPr>
        <p:spPr>
          <a:xfrm>
            <a:off x="788373" y="1034114"/>
            <a:ext cx="7920000" cy="3475006"/>
          </a:xfrm>
        </p:spPr>
        <p:txBody>
          <a:bodyPr rtlCol="0" anchor="t">
            <a:normAutofit/>
          </a:bodyPr>
          <a:lstStyle/>
          <a:p>
            <a:pPr marL="1162050" indent="-438150">
              <a:buNone/>
            </a:pPr>
            <a:endParaRPr lang="de-DE" altLang="de-DE" sz="2400" dirty="0" smtClean="0"/>
          </a:p>
          <a:p>
            <a:pPr marL="0" lvl="0" indent="0" algn="ctr">
              <a:lnSpc>
                <a:spcPct val="90000"/>
              </a:lnSpc>
              <a:buNone/>
            </a:pPr>
            <a:r>
              <a:rPr lang="de-DE" altLang="de-DE" sz="3600" b="1" dirty="0" smtClean="0"/>
              <a:t>3.) </a:t>
            </a:r>
            <a:r>
              <a:rPr lang="de-DE" altLang="de-DE" sz="3600" b="1" dirty="0" err="1" smtClean="0"/>
              <a:t>Inner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consent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as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access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to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 smtClean="0"/>
              <a:t>meaning</a:t>
            </a:r>
            <a:endParaRPr lang="de-DE" altLang="de-DE" sz="3600" b="1" dirty="0" smtClean="0"/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sz="3600" b="1" dirty="0" smtClean="0"/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sz="3600" b="1" dirty="0" smtClean="0"/>
          </a:p>
          <a:p>
            <a:pPr marL="0" lvl="0" indent="0">
              <a:lnSpc>
                <a:spcPct val="90000"/>
              </a:lnSpc>
              <a:buNone/>
            </a:pPr>
            <a:r>
              <a:rPr lang="de-DE" altLang="de-DE" sz="3600" dirty="0" err="1" smtClean="0"/>
              <a:t>Why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does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inner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consent</a:t>
            </a:r>
            <a:r>
              <a:rPr lang="de-DE" altLang="de-DE" sz="3600" dirty="0" smtClean="0"/>
              <a:t> open </a:t>
            </a:r>
            <a:r>
              <a:rPr lang="de-DE" altLang="de-DE" sz="3600" dirty="0" err="1" smtClean="0"/>
              <a:t>the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way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to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meaning</a:t>
            </a:r>
            <a:r>
              <a:rPr lang="de-DE" altLang="de-DE" sz="3600" dirty="0" smtClean="0"/>
              <a:t>?</a:t>
            </a:r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sz="3600" b="1" dirty="0"/>
          </a:p>
          <a:p>
            <a:pPr marL="0" lvl="0" indent="0" algn="ctr">
              <a:lnSpc>
                <a:spcPct val="90000"/>
              </a:lnSpc>
              <a:buNone/>
            </a:pPr>
            <a:endParaRPr lang="de-DE" altLang="de-DE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en-GB" alt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altLang="de-DE" sz="1200" dirty="0" smtClean="0"/>
          </a:p>
          <a:p>
            <a:pPr marL="1162050" indent="-438150">
              <a:buNone/>
            </a:pPr>
            <a:endParaRPr lang="de-DE" altLang="de-DE" sz="1200" dirty="0" smtClean="0"/>
          </a:p>
          <a:p>
            <a:pPr marL="800100">
              <a:spcBef>
                <a:spcPts val="0"/>
              </a:spcBef>
            </a:pPr>
            <a:endParaRPr lang="es-ES_tradnl" altLang="de-DE" sz="28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GB" sz="3600" b="1" i="1" dirty="0" smtClean="0"/>
          </a:p>
          <a:p>
            <a:pPr marL="96838" indent="12700" eaLnBrk="1" fontAlgn="auto" hangingPunct="1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/>
            </a:pPr>
            <a:endParaRPr lang="de-C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2121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1390</Words>
  <Application>Microsoft Office PowerPoint</Application>
  <PresentationFormat>Bildschirmpräsentation (4:3)</PresentationFormat>
  <Paragraphs>481</Paragraphs>
  <Slides>50</Slides>
  <Notes>12</Notes>
  <HiddenSlides>1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50</vt:i4>
      </vt:variant>
    </vt:vector>
  </HeadingPairs>
  <TitlesOfParts>
    <vt:vector size="52" baseType="lpstr">
      <vt:lpstr>Larissa-Design</vt:lpstr>
      <vt:lpstr>Standarddesign</vt:lpstr>
      <vt:lpstr>The prerequisites to find personal meaning   -  grounded on the structure of existence - 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Dorothee_1</dc:creator>
  <cp:lastModifiedBy>Alfried Längle</cp:lastModifiedBy>
  <cp:revision>181</cp:revision>
  <dcterms:created xsi:type="dcterms:W3CDTF">2015-05-09T05:18:47Z</dcterms:created>
  <dcterms:modified xsi:type="dcterms:W3CDTF">2017-07-01T07:54:00Z</dcterms:modified>
</cp:coreProperties>
</file>